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95"/>
  </p:notesMasterIdLst>
  <p:sldIdLst>
    <p:sldId id="3691" r:id="rId2"/>
    <p:sldId id="4435" r:id="rId3"/>
    <p:sldId id="4527" r:id="rId4"/>
    <p:sldId id="4437" r:id="rId5"/>
    <p:sldId id="4438" r:id="rId6"/>
    <p:sldId id="4580" r:id="rId7"/>
    <p:sldId id="4530" r:id="rId8"/>
    <p:sldId id="4531" r:id="rId9"/>
    <p:sldId id="4532" r:id="rId10"/>
    <p:sldId id="4534" r:id="rId11"/>
    <p:sldId id="4535" r:id="rId12"/>
    <p:sldId id="4538" r:id="rId13"/>
    <p:sldId id="4654" r:id="rId14"/>
    <p:sldId id="4539" r:id="rId15"/>
    <p:sldId id="4541" r:id="rId16"/>
    <p:sldId id="4542" r:id="rId17"/>
    <p:sldId id="4543" r:id="rId18"/>
    <p:sldId id="4546" r:id="rId19"/>
    <p:sldId id="4549" r:id="rId20"/>
    <p:sldId id="4423" r:id="rId21"/>
    <p:sldId id="4425" r:id="rId22"/>
    <p:sldId id="4428" r:id="rId23"/>
    <p:sldId id="4381" r:id="rId24"/>
    <p:sldId id="4382" r:id="rId25"/>
    <p:sldId id="4386" r:id="rId26"/>
    <p:sldId id="4387" r:id="rId27"/>
    <p:sldId id="4403" r:id="rId28"/>
    <p:sldId id="4405" r:id="rId29"/>
    <p:sldId id="4572" r:id="rId30"/>
    <p:sldId id="4706" r:id="rId31"/>
    <p:sldId id="4709" r:id="rId32"/>
    <p:sldId id="4710" r:id="rId33"/>
    <p:sldId id="4711" r:id="rId34"/>
    <p:sldId id="4565" r:id="rId35"/>
    <p:sldId id="4581" r:id="rId36"/>
    <p:sldId id="4889" r:id="rId37"/>
    <p:sldId id="4888" r:id="rId38"/>
    <p:sldId id="4582" r:id="rId39"/>
    <p:sldId id="4583" r:id="rId40"/>
    <p:sldId id="4568" r:id="rId41"/>
    <p:sldId id="4594" r:id="rId42"/>
    <p:sldId id="4595" r:id="rId43"/>
    <p:sldId id="4596" r:id="rId44"/>
    <p:sldId id="4597" r:id="rId45"/>
    <p:sldId id="4602" r:id="rId46"/>
    <p:sldId id="4629" r:id="rId47"/>
    <p:sldId id="4630" r:id="rId48"/>
    <p:sldId id="4631" r:id="rId49"/>
    <p:sldId id="4632" r:id="rId50"/>
    <p:sldId id="4633" r:id="rId51"/>
    <p:sldId id="4624" r:id="rId52"/>
    <p:sldId id="4658" r:id="rId53"/>
    <p:sldId id="4659" r:id="rId54"/>
    <p:sldId id="4660" r:id="rId55"/>
    <p:sldId id="4661" r:id="rId56"/>
    <p:sldId id="4753" r:id="rId57"/>
    <p:sldId id="4757" r:id="rId58"/>
    <p:sldId id="4758" r:id="rId59"/>
    <p:sldId id="4890" r:id="rId60"/>
    <p:sldId id="4891" r:id="rId61"/>
    <p:sldId id="4921" r:id="rId62"/>
    <p:sldId id="4892" r:id="rId63"/>
    <p:sldId id="4893" r:id="rId64"/>
    <p:sldId id="4894" r:id="rId65"/>
    <p:sldId id="4922" r:id="rId66"/>
    <p:sldId id="4896" r:id="rId67"/>
    <p:sldId id="4897" r:id="rId68"/>
    <p:sldId id="4898" r:id="rId69"/>
    <p:sldId id="4899" r:id="rId70"/>
    <p:sldId id="4924" r:id="rId71"/>
    <p:sldId id="4900" r:id="rId72"/>
    <p:sldId id="4901" r:id="rId73"/>
    <p:sldId id="4925" r:id="rId74"/>
    <p:sldId id="4926" r:id="rId75"/>
    <p:sldId id="4927" r:id="rId76"/>
    <p:sldId id="4928" r:id="rId77"/>
    <p:sldId id="4923" r:id="rId78"/>
    <p:sldId id="4929" r:id="rId79"/>
    <p:sldId id="4902" r:id="rId80"/>
    <p:sldId id="4903" r:id="rId81"/>
    <p:sldId id="4904" r:id="rId82"/>
    <p:sldId id="4905" r:id="rId83"/>
    <p:sldId id="4906" r:id="rId84"/>
    <p:sldId id="4907" r:id="rId85"/>
    <p:sldId id="4908" r:id="rId86"/>
    <p:sldId id="4909" r:id="rId87"/>
    <p:sldId id="4910" r:id="rId88"/>
    <p:sldId id="4911" r:id="rId89"/>
    <p:sldId id="4912" r:id="rId90"/>
    <p:sldId id="4920" r:id="rId91"/>
    <p:sldId id="4673" r:id="rId92"/>
    <p:sldId id="4671" r:id="rId93"/>
    <p:sldId id="4627" r:id="rId94"/>
    <p:sldId id="4688" r:id="rId95"/>
    <p:sldId id="4690" r:id="rId96"/>
    <p:sldId id="4676" r:id="rId97"/>
    <p:sldId id="4677" r:id="rId98"/>
    <p:sldId id="4679" r:id="rId99"/>
    <p:sldId id="4680" r:id="rId100"/>
    <p:sldId id="4681" r:id="rId101"/>
    <p:sldId id="4682" r:id="rId102"/>
    <p:sldId id="4683" r:id="rId103"/>
    <p:sldId id="4684" r:id="rId104"/>
    <p:sldId id="4685" r:id="rId105"/>
    <p:sldId id="4793" r:id="rId106"/>
    <p:sldId id="4802" r:id="rId107"/>
    <p:sldId id="4860" r:id="rId108"/>
    <p:sldId id="4861" r:id="rId109"/>
    <p:sldId id="4862" r:id="rId110"/>
    <p:sldId id="4863" r:id="rId111"/>
    <p:sldId id="4853" r:id="rId112"/>
    <p:sldId id="4854" r:id="rId113"/>
    <p:sldId id="4855" r:id="rId114"/>
    <p:sldId id="4856" r:id="rId115"/>
    <p:sldId id="4628" r:id="rId116"/>
    <p:sldId id="4823" r:id="rId117"/>
    <p:sldId id="4634" r:id="rId118"/>
    <p:sldId id="4638" r:id="rId119"/>
    <p:sldId id="4652" r:id="rId120"/>
    <p:sldId id="4653" r:id="rId121"/>
    <p:sldId id="4857" r:id="rId122"/>
    <p:sldId id="4858" r:id="rId123"/>
    <p:sldId id="4859" r:id="rId124"/>
    <p:sldId id="4828" r:id="rId125"/>
    <p:sldId id="4829" r:id="rId126"/>
    <p:sldId id="4830" r:id="rId127"/>
    <p:sldId id="4831" r:id="rId128"/>
    <p:sldId id="4841" r:id="rId129"/>
    <p:sldId id="4842" r:id="rId130"/>
    <p:sldId id="4843" r:id="rId131"/>
    <p:sldId id="4844" r:id="rId132"/>
    <p:sldId id="4643" r:id="rId133"/>
    <p:sldId id="4642" r:id="rId134"/>
    <p:sldId id="4665" r:id="rId135"/>
    <p:sldId id="4666" r:id="rId136"/>
    <p:sldId id="4930" r:id="rId137"/>
    <p:sldId id="4931" r:id="rId138"/>
    <p:sldId id="4932" r:id="rId139"/>
    <p:sldId id="4933" r:id="rId140"/>
    <p:sldId id="4934" r:id="rId141"/>
    <p:sldId id="4935" r:id="rId142"/>
    <p:sldId id="4936" r:id="rId143"/>
    <p:sldId id="4937" r:id="rId144"/>
    <p:sldId id="4938" r:id="rId145"/>
    <p:sldId id="4939" r:id="rId146"/>
    <p:sldId id="4940" r:id="rId147"/>
    <p:sldId id="4941" r:id="rId148"/>
    <p:sldId id="4942" r:id="rId149"/>
    <p:sldId id="4943" r:id="rId150"/>
    <p:sldId id="4944" r:id="rId151"/>
    <p:sldId id="4945" r:id="rId152"/>
    <p:sldId id="4946" r:id="rId153"/>
    <p:sldId id="4947" r:id="rId154"/>
    <p:sldId id="4948" r:id="rId155"/>
    <p:sldId id="4949" r:id="rId156"/>
    <p:sldId id="4950" r:id="rId157"/>
    <p:sldId id="4951" r:id="rId158"/>
    <p:sldId id="4952" r:id="rId159"/>
    <p:sldId id="4953" r:id="rId160"/>
    <p:sldId id="4954" r:id="rId161"/>
    <p:sldId id="4955" r:id="rId162"/>
    <p:sldId id="4956" r:id="rId163"/>
    <p:sldId id="4957" r:id="rId164"/>
    <p:sldId id="4958" r:id="rId165"/>
    <p:sldId id="4959" r:id="rId166"/>
    <p:sldId id="4960" r:id="rId167"/>
    <p:sldId id="4961" r:id="rId168"/>
    <p:sldId id="4962" r:id="rId169"/>
    <p:sldId id="4963" r:id="rId170"/>
    <p:sldId id="4964" r:id="rId171"/>
    <p:sldId id="4965" r:id="rId172"/>
    <p:sldId id="4966" r:id="rId173"/>
    <p:sldId id="4967" r:id="rId174"/>
    <p:sldId id="4968" r:id="rId175"/>
    <p:sldId id="4969" r:id="rId176"/>
    <p:sldId id="4970" r:id="rId177"/>
    <p:sldId id="4971" r:id="rId178"/>
    <p:sldId id="4972" r:id="rId179"/>
    <p:sldId id="4973" r:id="rId180"/>
    <p:sldId id="4974" r:id="rId181"/>
    <p:sldId id="4975" r:id="rId182"/>
    <p:sldId id="4976" r:id="rId183"/>
    <p:sldId id="4977" r:id="rId184"/>
    <p:sldId id="4499" r:id="rId185"/>
    <p:sldId id="4500" r:id="rId186"/>
    <p:sldId id="4501" r:id="rId187"/>
    <p:sldId id="4503" r:id="rId188"/>
    <p:sldId id="4504" r:id="rId189"/>
    <p:sldId id="4505" r:id="rId190"/>
    <p:sldId id="4506" r:id="rId191"/>
    <p:sldId id="4507" r:id="rId192"/>
    <p:sldId id="4508" r:id="rId193"/>
    <p:sldId id="4845" r:id="rId19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1FF74"/>
    <a:srgbClr val="00CC00"/>
    <a:srgbClr val="FFFF99"/>
    <a:srgbClr val="82733A"/>
    <a:srgbClr val="FA1CA0"/>
    <a:srgbClr val="CCFFFF"/>
    <a:srgbClr val="D3E15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740" autoAdjust="0"/>
    <p:restoredTop sz="93587" autoAdjust="0"/>
  </p:normalViewPr>
  <p:slideViewPr>
    <p:cSldViewPr>
      <p:cViewPr>
        <p:scale>
          <a:sx n="60" d="100"/>
          <a:sy n="60" d="100"/>
        </p:scale>
        <p:origin x="-109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40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C337-BB2E-4BE8-B57E-918E15816F07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C1463-354A-4435-BB5F-7B23CCD7D2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C1463-354A-4435-BB5F-7B23CCD7D2A5}" type="slidenum">
              <a:rPr lang="fr-BE" smtClean="0"/>
              <a:pPr/>
              <a:t>82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0E98BFE-1AD0-4BB8-9D1F-C182202221F8}" type="datetimeFigureOut">
              <a:rPr lang="fr-BE" smtClean="0"/>
              <a:pPr/>
              <a:t>27/11/2022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30D45A-9B6E-4856-B114-B58B9DE721F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51520" y="332656"/>
            <a:ext cx="8640960" cy="5184576"/>
          </a:xfrm>
          <a:prstGeom prst="rect">
            <a:avLst/>
          </a:prstGeom>
          <a:solidFill>
            <a:schemeClr val="bg1"/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Mycologie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1FF74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Séminaire  de perfectionnement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6600" b="1" dirty="0" smtClean="0">
                <a:ln w="6350">
                  <a:noFill/>
                </a:ln>
                <a:solidFill>
                  <a:srgbClr val="01FF74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pour microscopistes avertis</a:t>
            </a:r>
            <a:endParaRPr kumimoji="0" lang="fr-BE" sz="6600" b="1" i="0" u="none" strike="noStrike" kern="1200" cap="none" spc="0" normalizeH="0" baseline="0" noProof="0" dirty="0">
              <a:ln w="6350">
                <a:noFill/>
              </a:ln>
              <a:solidFill>
                <a:srgbClr val="01FF74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27984" y="6027003"/>
            <a:ext cx="47160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latin typeface="Arial" pitchFamily="34" charset="0"/>
                <a:cs typeface="Arial" pitchFamily="34" charset="0"/>
              </a:rPr>
              <a:t>Marcel Lecomte, Massembre</a:t>
            </a:r>
          </a:p>
          <a:p>
            <a:pPr algn="ctr"/>
            <a:r>
              <a:rPr lang="fr-BE" sz="2400" b="1" dirty="0" smtClean="0">
                <a:latin typeface="Arial" pitchFamily="34" charset="0"/>
                <a:cs typeface="Arial" pitchFamily="34" charset="0"/>
              </a:rPr>
              <a:t>novembre  2022</a:t>
            </a:r>
            <a:endParaRPr lang="fr-BE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825" y="866775"/>
            <a:ext cx="78771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à coins arrondis 5"/>
          <p:cNvSpPr/>
          <p:nvPr/>
        </p:nvSpPr>
        <p:spPr>
          <a:xfrm>
            <a:off x="0" y="0"/>
            <a:ext cx="5148064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Les cléistothèces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9" y="0"/>
            <a:ext cx="89946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à coins arrondis 4"/>
          <p:cNvSpPr/>
          <p:nvPr/>
        </p:nvSpPr>
        <p:spPr>
          <a:xfrm>
            <a:off x="0" y="5417840"/>
            <a:ext cx="374441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Le cléistothèce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724871"/>
            <a:ext cx="9144000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C, p. 16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le Genre </a:t>
            </a:r>
            <a:r>
              <a:rPr lang="fr-BE" sz="4000" b="1" i="1" dirty="0" smtClean="0"/>
              <a:t>Xylaria</a:t>
            </a:r>
            <a:endParaRPr lang="fr-BE" sz="4000" i="1" dirty="0" smtClean="0"/>
          </a:p>
          <a:p>
            <a:r>
              <a:rPr lang="fr-BE" sz="4000" dirty="0" smtClean="0"/>
              <a:t>Autres substrats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</a:t>
            </a:r>
          </a:p>
          <a:p>
            <a:r>
              <a:rPr lang="fr-BE" sz="4000" dirty="0" smtClean="0"/>
              <a:t>Autres substrats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</a:t>
            </a:r>
          </a:p>
          <a:p>
            <a:r>
              <a:rPr lang="fr-BE" sz="4000" dirty="0" smtClean="0"/>
              <a:t>En massues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4</a:t>
            </a:r>
          </a:p>
          <a:p>
            <a:r>
              <a:rPr lang="fr-BE" sz="4000" dirty="0" smtClean="0"/>
              <a:t>4/1 : blanchâtre à la coupe</a:t>
            </a:r>
          </a:p>
          <a:p>
            <a:r>
              <a:rPr lang="fr-BE" sz="4000" dirty="0" smtClean="0"/>
              <a:t>                 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i="1" dirty="0" smtClean="0"/>
              <a:t>Xylaria </a:t>
            </a:r>
            <a:r>
              <a:rPr lang="fr-BE" sz="4000" i="1" dirty="0" err="1" smtClean="0"/>
              <a:t>polymorpha</a:t>
            </a:r>
            <a:endParaRPr lang="fr-BE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2699792" y="5805264"/>
            <a:ext cx="3456384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70494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F, p. 18 </a:t>
            </a:r>
            <a:r>
              <a:rPr lang="fr-BE" sz="4000" b="1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fr-BE" sz="4000" b="1" dirty="0" smtClean="0">
                <a:solidFill>
                  <a:srgbClr val="FFFF00"/>
                </a:solidFill>
              </a:rPr>
              <a:t> Ordres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dirty="0" smtClean="0"/>
              <a:t>Sporophores présents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</a:t>
            </a:r>
          </a:p>
          <a:p>
            <a:r>
              <a:rPr lang="fr-BE" sz="4000" dirty="0" smtClean="0"/>
              <a:t>Sporophores à périthèces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8</a:t>
            </a:r>
          </a:p>
          <a:p>
            <a:r>
              <a:rPr lang="fr-BE" sz="4000" dirty="0" smtClean="0"/>
              <a:t>Sporophores à périthèces  avec stroma</a:t>
            </a:r>
          </a:p>
          <a:p>
            <a:r>
              <a:rPr lang="fr-BE" sz="4000" dirty="0" smtClean="0"/>
              <a:t>                                                    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9</a:t>
            </a:r>
          </a:p>
          <a:p>
            <a:r>
              <a:rPr lang="fr-BE" sz="4000" dirty="0" smtClean="0"/>
              <a:t>Sporophores noirâtres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10 </a:t>
            </a:r>
          </a:p>
          <a:p>
            <a:r>
              <a:rPr lang="fr-BE" sz="4000" dirty="0" smtClean="0"/>
              <a:t>Asques non stipités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11</a:t>
            </a:r>
          </a:p>
          <a:p>
            <a:r>
              <a:rPr lang="fr-BE" sz="4000" dirty="0" smtClean="0"/>
              <a:t>Non parasites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12</a:t>
            </a:r>
          </a:p>
          <a:p>
            <a:r>
              <a:rPr lang="fr-BE" sz="4000" dirty="0" smtClean="0"/>
              <a:t>Spores non </a:t>
            </a:r>
            <a:r>
              <a:rPr lang="fr-BE" sz="4000" dirty="0" err="1" smtClean="0"/>
              <a:t>biporées</a:t>
            </a:r>
            <a:r>
              <a:rPr lang="fr-BE" sz="4000" dirty="0" smtClean="0"/>
              <a:t>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13</a:t>
            </a:r>
          </a:p>
          <a:p>
            <a:r>
              <a:rPr lang="fr-BE" sz="4000" dirty="0" smtClean="0"/>
              <a:t>Fente germinative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</a:p>
          <a:p>
            <a:r>
              <a:rPr lang="fr-BE" sz="4000" dirty="0" smtClean="0"/>
              <a:t>13/1 : Famille des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Xylariaceae</a:t>
            </a:r>
            <a:r>
              <a:rPr lang="fr-BE" sz="4000" dirty="0" smtClean="0"/>
              <a:t>, p. 53</a:t>
            </a:r>
            <a:endParaRPr lang="fr-B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724870"/>
            <a:ext cx="9144000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F4.3, p. 53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Genres dans la Famille des </a:t>
            </a:r>
            <a:r>
              <a:rPr lang="fr-BE" sz="4000" b="1" i="1" dirty="0" err="1" smtClean="0"/>
              <a:t>Xylariaceae</a:t>
            </a:r>
            <a:endParaRPr lang="fr-BE" sz="4000" dirty="0" smtClean="0"/>
          </a:p>
          <a:p>
            <a:r>
              <a:rPr lang="fr-BE" sz="4000" dirty="0" smtClean="0"/>
              <a:t>Stromas bien développés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</a:t>
            </a:r>
          </a:p>
          <a:p>
            <a:r>
              <a:rPr lang="fr-BE" sz="4000" dirty="0" smtClean="0"/>
              <a:t>Stromas clavés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</a:t>
            </a:r>
          </a:p>
          <a:p>
            <a:r>
              <a:rPr lang="fr-BE" sz="4000" dirty="0" smtClean="0"/>
              <a:t>3/1 : Chair restant blanche </a:t>
            </a:r>
          </a:p>
          <a:p>
            <a:r>
              <a:rPr lang="fr-BE" sz="4000" dirty="0" smtClean="0"/>
              <a:t>         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b="1" i="1" dirty="0" smtClean="0">
                <a:solidFill>
                  <a:srgbClr val="FFFF00"/>
                </a:solidFill>
              </a:rPr>
              <a:t>Xylaria</a:t>
            </a:r>
            <a:r>
              <a:rPr lang="fr-BE" sz="4000" dirty="0" smtClean="0"/>
              <a:t>, p. 186</a:t>
            </a:r>
            <a:endParaRPr lang="fr-B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724871"/>
            <a:ext cx="9144000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NM.36, p. 186</a:t>
            </a:r>
            <a:r>
              <a:rPr lang="fr-BE" sz="4000" b="1" dirty="0" smtClean="0"/>
              <a:t> : le Genre </a:t>
            </a:r>
            <a:r>
              <a:rPr lang="fr-BE" sz="4000" b="1" i="1" dirty="0" smtClean="0"/>
              <a:t>Xylaria</a:t>
            </a:r>
            <a:r>
              <a:rPr lang="fr-BE" sz="4000" b="1" dirty="0" smtClean="0"/>
              <a:t> </a:t>
            </a:r>
            <a:endParaRPr lang="fr-BE" sz="4000" dirty="0" smtClean="0"/>
          </a:p>
          <a:p>
            <a:r>
              <a:rPr lang="fr-BE" sz="4000" dirty="0" smtClean="0"/>
              <a:t>Simple couche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</a:t>
            </a:r>
          </a:p>
          <a:p>
            <a:r>
              <a:rPr lang="fr-BE" sz="4000" dirty="0" smtClean="0"/>
              <a:t>Sans bulbe basal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4</a:t>
            </a:r>
          </a:p>
          <a:p>
            <a:r>
              <a:rPr lang="fr-BE" sz="4000" dirty="0" smtClean="0"/>
              <a:t>Stromas sur bois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5</a:t>
            </a:r>
          </a:p>
          <a:p>
            <a:r>
              <a:rPr lang="fr-BE" sz="4000" dirty="0" smtClean="0"/>
              <a:t>5/1 : Stromas robustes </a:t>
            </a:r>
          </a:p>
          <a:p>
            <a:r>
              <a:rPr lang="fr-BE" sz="4000" dirty="0" smtClean="0"/>
              <a:t>                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b="1" i="1" dirty="0" smtClean="0">
                <a:solidFill>
                  <a:srgbClr val="FFFF00"/>
                </a:solidFill>
              </a:rPr>
              <a:t>Xylaria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polymorpha</a:t>
            </a:r>
            <a:endParaRPr lang="fr-BE" sz="40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99792" y="5805264"/>
            <a:ext cx="3456384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66569"/>
            <a:ext cx="9144000" cy="6524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800" b="1" dirty="0" smtClean="0">
                <a:solidFill>
                  <a:srgbClr val="FFFF00"/>
                </a:solidFill>
              </a:rPr>
              <a:t>MFLP, Ascomycètes</a:t>
            </a:r>
            <a:r>
              <a:rPr lang="fr-BE" sz="3800" b="1" dirty="0" smtClean="0"/>
              <a:t>, clé G,  p. 56</a:t>
            </a:r>
            <a:r>
              <a:rPr lang="fr-BE" sz="3800" dirty="0" smtClean="0"/>
              <a:t> </a:t>
            </a:r>
          </a:p>
          <a:p>
            <a:r>
              <a:rPr lang="fr-BE" sz="3800" dirty="0" smtClean="0"/>
              <a:t>G/2 : Ascomycètes sur bois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autres</a:t>
            </a:r>
          </a:p>
          <a:p>
            <a:r>
              <a:rPr lang="fr-BE" sz="3800" dirty="0" smtClean="0"/>
              <a:t>                                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</a:t>
            </a:r>
            <a:r>
              <a:rPr lang="fr-BE" sz="3800" b="1" dirty="0" smtClean="0"/>
              <a:t>clé G2, p. 76</a:t>
            </a:r>
            <a:endParaRPr lang="fr-BE" sz="3800" dirty="0" smtClean="0"/>
          </a:p>
          <a:p>
            <a:r>
              <a:rPr lang="fr-BE" sz="3800" dirty="0" smtClean="0"/>
              <a:t>Ascomes foncés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7</a:t>
            </a:r>
          </a:p>
          <a:p>
            <a:r>
              <a:rPr lang="fr-BE" sz="3800" dirty="0" smtClean="0"/>
              <a:t>Ascomes #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12</a:t>
            </a:r>
          </a:p>
          <a:p>
            <a:r>
              <a:rPr lang="fr-BE" sz="3800" dirty="0" smtClean="0"/>
              <a:t>Pas ce caractère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14</a:t>
            </a:r>
          </a:p>
          <a:p>
            <a:r>
              <a:rPr lang="fr-BE" sz="3800" dirty="0" smtClean="0"/>
              <a:t>Spores brunes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38</a:t>
            </a:r>
          </a:p>
          <a:p>
            <a:r>
              <a:rPr lang="fr-BE" sz="3800" dirty="0" smtClean="0"/>
              <a:t>Fente germinative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39</a:t>
            </a:r>
          </a:p>
          <a:p>
            <a:r>
              <a:rPr lang="fr-BE" sz="3800" dirty="0" smtClean="0"/>
              <a:t>Périthèces dans stroma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41</a:t>
            </a:r>
          </a:p>
          <a:p>
            <a:r>
              <a:rPr lang="fr-BE" sz="3800" dirty="0" smtClean="0"/>
              <a:t>Stroma dressé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</a:t>
            </a:r>
            <a:r>
              <a:rPr lang="fr-BE" sz="3800" i="1" dirty="0" smtClean="0"/>
              <a:t>Xylaria</a:t>
            </a:r>
            <a:r>
              <a:rPr lang="fr-BE" sz="3800" dirty="0" smtClean="0"/>
              <a:t>, </a:t>
            </a:r>
          </a:p>
          <a:p>
            <a:r>
              <a:rPr lang="fr-BE" sz="3800" dirty="0" smtClean="0"/>
              <a:t>                           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</a:t>
            </a:r>
            <a:r>
              <a:rPr lang="fr-BE" sz="3800" b="1" dirty="0" smtClean="0">
                <a:solidFill>
                  <a:srgbClr val="FFFF00"/>
                </a:solidFill>
              </a:rPr>
              <a:t>Clé NM.36, p. 186</a:t>
            </a:r>
            <a:endParaRPr lang="fr-BE" sz="3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cel\Desktop\20221116_085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7" y="620689"/>
            <a:ext cx="9079433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92696"/>
            <a:ext cx="9144000" cy="590931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>
                <a:solidFill>
                  <a:srgbClr val="FFFF00"/>
                </a:solidFill>
              </a:rPr>
              <a:t>FN, Clé F, p. 18</a:t>
            </a:r>
          </a:p>
          <a:p>
            <a:r>
              <a:rPr lang="fr-BE" sz="5400" b="1" dirty="0" smtClean="0"/>
              <a:t>1-2-3-4-5/1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 : </a:t>
            </a:r>
            <a:r>
              <a:rPr lang="fr-BE" sz="5400" b="1" i="1" dirty="0" err="1" smtClean="0">
                <a:solidFill>
                  <a:srgbClr val="FFFF00"/>
                </a:solidFill>
              </a:rPr>
              <a:t>Rhytismataceae</a:t>
            </a:r>
            <a:r>
              <a:rPr lang="fr-BE" sz="5400" b="1" dirty="0" smtClean="0">
                <a:solidFill>
                  <a:srgbClr val="FFFF00"/>
                </a:solidFill>
              </a:rPr>
              <a:t>, p. 49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 clé F3.9 : les genres</a:t>
            </a:r>
          </a:p>
          <a:p>
            <a:r>
              <a:rPr lang="fr-BE" sz="5400" b="1" dirty="0" smtClean="0"/>
              <a:t>1-2/2</a:t>
            </a:r>
          </a:p>
          <a:p>
            <a:r>
              <a:rPr lang="fr-BE" sz="5400" b="1" dirty="0" smtClean="0">
                <a:sym typeface="Wingdings" pitchFamily="2" charset="2"/>
              </a:rPr>
              <a:t> </a:t>
            </a:r>
            <a:r>
              <a:rPr lang="fr-BE" sz="5400" b="1" i="1" dirty="0" err="1" smtClean="0">
                <a:solidFill>
                  <a:srgbClr val="FFFF00"/>
                </a:solidFill>
                <a:sym typeface="Wingdings" pitchFamily="2" charset="2"/>
              </a:rPr>
              <a:t>Rhytisma</a:t>
            </a:r>
            <a:r>
              <a:rPr lang="fr-BE" sz="5400" b="1" dirty="0" smtClean="0">
                <a:solidFill>
                  <a:srgbClr val="FFFF00"/>
                </a:solidFill>
                <a:sym typeface="Wingdings" pitchFamily="2" charset="2"/>
              </a:rPr>
              <a:t>, p. 182</a:t>
            </a:r>
            <a:endParaRPr lang="fr-BE" sz="5400" b="1" dirty="0" smtClean="0">
              <a:solidFill>
                <a:srgbClr val="FFFF00"/>
              </a:solidFill>
            </a:endParaRPr>
          </a:p>
          <a:p>
            <a:r>
              <a:rPr lang="fr-BE" sz="5400" b="1" dirty="0" smtClean="0"/>
              <a:t>1/1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el\Desktop\20221116_212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615" y="404664"/>
            <a:ext cx="9180615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806"/>
            <a:ext cx="9144000" cy="647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64088" y="6093296"/>
            <a:ext cx="333617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BE" sz="3200" b="1" dirty="0" smtClean="0"/>
              <a:t>4-4.8 x 3.5-4 µm.</a:t>
            </a:r>
            <a:endParaRPr lang="fr-B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6295"/>
            <a:ext cx="9144000" cy="635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Z:\0000 Francois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2107"/>
            <a:ext cx="9144000" cy="697010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051720" y="620688"/>
            <a:ext cx="1440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 smtClean="0"/>
              <a:t>Fulcre</a:t>
            </a:r>
            <a:endParaRPr lang="fr-BE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940152" y="0"/>
            <a:ext cx="288032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i="1" dirty="0" err="1" smtClean="0">
                <a:solidFill>
                  <a:srgbClr val="01FF74"/>
                </a:solidFill>
              </a:rPr>
              <a:t>Microsphaera</a:t>
            </a:r>
            <a:r>
              <a:rPr lang="fr-BE" sz="2800" b="1" i="1" dirty="0" smtClean="0">
                <a:solidFill>
                  <a:srgbClr val="01FF74"/>
                </a:solidFill>
              </a:rPr>
              <a:t> </a:t>
            </a:r>
            <a:r>
              <a:rPr lang="fr-BE" sz="2800" b="1" i="1" dirty="0" err="1" smtClean="0">
                <a:solidFill>
                  <a:srgbClr val="01FF74"/>
                </a:solidFill>
              </a:rPr>
              <a:t>alphitoides</a:t>
            </a:r>
            <a:endParaRPr lang="fr-BE" sz="2800" b="1" i="1" dirty="0">
              <a:solidFill>
                <a:srgbClr val="01FF74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43608" y="4077072"/>
            <a:ext cx="23042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 smtClean="0"/>
              <a:t>Cléistothèce</a:t>
            </a:r>
            <a:endParaRPr lang="fr-B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>
                <a:solidFill>
                  <a:srgbClr val="FFFF00"/>
                </a:solidFill>
              </a:rPr>
              <a:t>G1, p. 56  </a:t>
            </a:r>
            <a:r>
              <a:rPr lang="fr-BE" sz="5400" b="1" dirty="0" err="1" smtClean="0">
                <a:solidFill>
                  <a:srgbClr val="FF0000"/>
                </a:solidFill>
              </a:rPr>
              <a:t>Sp</a:t>
            </a:r>
            <a:r>
              <a:rPr lang="fr-BE" sz="5400" b="1" dirty="0" smtClean="0">
                <a:solidFill>
                  <a:srgbClr val="FF0000"/>
                </a:solidFill>
              </a:rPr>
              <a:t> 9-14 x 3-4</a:t>
            </a:r>
          </a:p>
          <a:p>
            <a:r>
              <a:rPr lang="fr-BE" sz="5400" b="1" dirty="0" smtClean="0">
                <a:solidFill>
                  <a:srgbClr val="FFFF00"/>
                </a:solidFill>
              </a:rPr>
              <a:t>Clé G p. 56,  </a:t>
            </a:r>
            <a:r>
              <a:rPr lang="fr-BE" sz="5400" b="1" dirty="0" smtClean="0"/>
              <a:t>1/2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Clé G2, p. 76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0-7-12-14-19-38-39-41/4</a:t>
            </a:r>
          </a:p>
          <a:p>
            <a:pPr>
              <a:buFont typeface="Wingdings"/>
              <a:buChar char="à"/>
            </a:pPr>
            <a:r>
              <a:rPr lang="fr-BE" sz="5400" b="1" i="1" dirty="0" err="1" smtClean="0">
                <a:solidFill>
                  <a:srgbClr val="FFFF00"/>
                </a:solidFill>
                <a:sym typeface="Wingdings" pitchFamily="2" charset="2"/>
              </a:rPr>
              <a:t>Hypoxylon</a:t>
            </a:r>
            <a:r>
              <a:rPr lang="fr-BE" sz="5400" b="1" dirty="0" smtClean="0">
                <a:sym typeface="Wingdings" pitchFamily="2" charset="2"/>
              </a:rPr>
              <a:t> p. 80</a:t>
            </a:r>
            <a:endParaRPr lang="fr-BE" sz="5400" b="1" dirty="0" smtClean="0"/>
          </a:p>
          <a:p>
            <a:r>
              <a:rPr lang="fr-BE" sz="5400" b="1" dirty="0" smtClean="0"/>
              <a:t>A0… 2-3-4-5 </a:t>
            </a:r>
            <a:r>
              <a:rPr lang="fr-BE" sz="5400" b="1" dirty="0" smtClean="0">
                <a:sym typeface="Wingdings" pitchFamily="2" charset="2"/>
              </a:rPr>
              <a:t> </a:t>
            </a:r>
            <a:r>
              <a:rPr lang="fr-BE" sz="5400" b="1" i="1" dirty="0" smtClean="0">
                <a:sym typeface="Wingdings" pitchFamily="2" charset="2"/>
              </a:rPr>
              <a:t>H. </a:t>
            </a:r>
            <a:r>
              <a:rPr lang="fr-BE" sz="5400" b="1" i="1" dirty="0" err="1" smtClean="0">
                <a:sym typeface="Wingdings" pitchFamily="2" charset="2"/>
              </a:rPr>
              <a:t>fuscum</a:t>
            </a:r>
            <a:r>
              <a:rPr lang="fr-BE" sz="5400" b="1" i="1" dirty="0" smtClean="0">
                <a:sym typeface="Wingdings" pitchFamily="2" charset="2"/>
              </a:rPr>
              <a:t> ?</a:t>
            </a:r>
          </a:p>
          <a:p>
            <a:r>
              <a:rPr lang="fr-BE" sz="5400" b="1" dirty="0" smtClean="0">
                <a:sym typeface="Wingdings" pitchFamily="2" charset="2"/>
              </a:rPr>
              <a:t>A1 : </a:t>
            </a:r>
            <a:r>
              <a:rPr lang="fr-BE" sz="5400" b="1" dirty="0" smtClean="0"/>
              <a:t> 2-3-4-5</a:t>
            </a:r>
          </a:p>
          <a:p>
            <a:r>
              <a:rPr lang="fr-BE" sz="5400" b="1" dirty="0" smtClean="0"/>
              <a:t>5/1 : </a:t>
            </a:r>
            <a:r>
              <a:rPr lang="fr-BE" sz="5400" b="1" i="1" dirty="0" smtClean="0">
                <a:solidFill>
                  <a:srgbClr val="FFFF00"/>
                </a:solidFill>
              </a:rPr>
              <a:t>H. fragiforme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79512" y="1412776"/>
            <a:ext cx="8856984" cy="460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endParaRPr lang="fr-FR" sz="4800" b="1" dirty="0" smtClean="0"/>
          </a:p>
          <a:p>
            <a:pPr algn="ctr"/>
            <a:r>
              <a:rPr lang="fr-FR" sz="6000" b="1" dirty="0" smtClean="0"/>
              <a:t>Exercices de détermination</a:t>
            </a:r>
          </a:p>
          <a:p>
            <a:pPr algn="ctr"/>
            <a:r>
              <a:rPr lang="fr-FR" sz="6000" b="1" dirty="0" smtClean="0"/>
              <a:t>De BASIDIOMYCETES</a:t>
            </a:r>
            <a:endParaRPr lang="fr-FR" sz="4800" b="1" dirty="0" smtClean="0"/>
          </a:p>
          <a:p>
            <a:pPr algn="ctr"/>
            <a:endParaRPr lang="fr-BE" sz="4800" b="1" dirty="0" smtClean="0"/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Psathyrella multiped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92696"/>
            <a:ext cx="9144000" cy="507831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>
                <a:solidFill>
                  <a:srgbClr val="FFFF00"/>
                </a:solidFill>
              </a:rPr>
              <a:t>FN, Clé 1, p. 9</a:t>
            </a:r>
          </a:p>
          <a:p>
            <a:r>
              <a:rPr lang="fr-BE" sz="5400" b="1" dirty="0" smtClean="0"/>
              <a:t>1-2-3-4-5-6-7-9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9/2 : sporée brun-noir</a:t>
            </a:r>
          </a:p>
          <a:p>
            <a:endParaRPr lang="fr-BE" sz="5400" b="1" dirty="0" smtClean="0"/>
          </a:p>
          <a:p>
            <a:pPr>
              <a:buFont typeface="Wingdings"/>
              <a:buChar char="à"/>
            </a:pPr>
            <a:r>
              <a:rPr lang="fr-BE" sz="5400" b="1" dirty="0" smtClean="0"/>
              <a:t> clé H p. 23                                  </a:t>
            </a:r>
          </a:p>
          <a:p>
            <a:r>
              <a:rPr lang="fr-BE" sz="54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57130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>
                <a:solidFill>
                  <a:srgbClr val="FFFF00"/>
                </a:solidFill>
              </a:rPr>
              <a:t>FN, Clé H, p. 23</a:t>
            </a:r>
          </a:p>
          <a:p>
            <a:r>
              <a:rPr lang="fr-BE" sz="5400" b="1" dirty="0" smtClean="0"/>
              <a:t>1-2-5-12-16-17-</a:t>
            </a:r>
          </a:p>
          <a:p>
            <a:r>
              <a:rPr lang="fr-BE" sz="5400" b="1" dirty="0" smtClean="0">
                <a:solidFill>
                  <a:srgbClr val="FF0000"/>
                </a:solidFill>
              </a:rPr>
              <a:t>18/1 </a:t>
            </a:r>
            <a:r>
              <a:rPr lang="fr-BE" sz="5400" b="1" dirty="0" smtClean="0">
                <a:sym typeface="Wingdings" pitchFamily="2" charset="2"/>
              </a:rPr>
              <a:t> </a:t>
            </a:r>
            <a:r>
              <a:rPr lang="fr-BE" sz="5400" b="1" i="1" dirty="0" err="1" smtClean="0">
                <a:sym typeface="Wingdings" pitchFamily="2" charset="2"/>
              </a:rPr>
              <a:t>Psathyrella</a:t>
            </a:r>
            <a:r>
              <a:rPr lang="fr-BE" sz="5400" b="1" dirty="0" smtClean="0">
                <a:sym typeface="Wingdings" pitchFamily="2" charset="2"/>
              </a:rPr>
              <a:t>, p. 50</a:t>
            </a:r>
            <a:endParaRPr lang="fr-BE" sz="5400" b="1" dirty="0" smtClean="0">
              <a:solidFill>
                <a:srgbClr val="FF0000"/>
              </a:solidFill>
            </a:endParaRPr>
          </a:p>
          <a:p>
            <a:pPr>
              <a:buFont typeface="Wingdings"/>
              <a:buChar char="à"/>
            </a:pPr>
            <a:r>
              <a:rPr lang="fr-BE" sz="5400" b="1" dirty="0" smtClean="0">
                <a:sym typeface="Wingdings" pitchFamily="2" charset="2"/>
              </a:rPr>
              <a:t> Clé des </a:t>
            </a:r>
            <a:r>
              <a:rPr lang="fr-BE" sz="5400" b="1" i="1" dirty="0" err="1" smtClean="0">
                <a:sym typeface="Wingdings" pitchFamily="2" charset="2"/>
              </a:rPr>
              <a:t>Psathyrella</a:t>
            </a:r>
            <a:r>
              <a:rPr lang="fr-BE" sz="5400" b="1" dirty="0" smtClean="0">
                <a:sym typeface="Wingdings" pitchFamily="2" charset="2"/>
              </a:rPr>
              <a:t>, </a:t>
            </a:r>
            <a:endParaRPr lang="fr-BE" sz="5400" b="1" dirty="0" smtClean="0"/>
          </a:p>
          <a:p>
            <a:r>
              <a:rPr lang="fr-BE" sz="5400" b="1" dirty="0" smtClean="0"/>
              <a:t>1-4-5-6/1</a:t>
            </a:r>
          </a:p>
          <a:p>
            <a:pPr>
              <a:buFont typeface="Wingdings"/>
              <a:buChar char="à"/>
            </a:pPr>
            <a:r>
              <a:rPr lang="fr-BE" sz="5400" b="1" dirty="0" smtClean="0">
                <a:sym typeface="Wingdings" pitchFamily="2" charset="2"/>
              </a:rPr>
              <a:t>Clé  F, p. 714</a:t>
            </a:r>
          </a:p>
          <a:p>
            <a:pPr>
              <a:buFont typeface="Wingdings"/>
              <a:buChar char="à"/>
            </a:pPr>
            <a:r>
              <a:rPr lang="fr-BE" sz="5400" b="1" dirty="0" smtClean="0">
                <a:sym typeface="Wingdings" pitchFamily="2" charset="2"/>
              </a:rPr>
              <a:t>1-2-3</a:t>
            </a:r>
          </a:p>
          <a:p>
            <a:pPr>
              <a:buFont typeface="Wingdings"/>
              <a:buChar char="à"/>
            </a:pPr>
            <a:r>
              <a:rPr lang="fr-BE" sz="5400" b="1" dirty="0" smtClean="0">
                <a:sym typeface="Wingdings" pitchFamily="2" charset="2"/>
              </a:rPr>
              <a:t> </a:t>
            </a:r>
            <a:r>
              <a:rPr lang="fr-BE" sz="5400" b="1" i="1" dirty="0" err="1" smtClean="0">
                <a:solidFill>
                  <a:srgbClr val="FFFF00"/>
                </a:solidFill>
                <a:sym typeface="Wingdings" pitchFamily="2" charset="2"/>
              </a:rPr>
              <a:t>Psathyrella</a:t>
            </a:r>
            <a:r>
              <a:rPr lang="fr-BE" sz="5400" b="1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BE" sz="5400" b="1" i="1" dirty="0" err="1" smtClean="0">
                <a:solidFill>
                  <a:srgbClr val="FFFF00"/>
                </a:solidFill>
                <a:sym typeface="Wingdings" pitchFamily="2" charset="2"/>
              </a:rPr>
              <a:t>multipedata</a:t>
            </a:r>
            <a:r>
              <a:rPr lang="fr-BE" sz="5400" b="1" dirty="0" smtClean="0"/>
              <a:t>                              </a:t>
            </a:r>
          </a:p>
          <a:p>
            <a:r>
              <a:rPr lang="fr-BE" sz="54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holiota gumm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295232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Automne, </a:t>
            </a:r>
          </a:p>
          <a:p>
            <a:pPr algn="ctr"/>
            <a:r>
              <a:rPr lang="fr-BE" sz="3600" b="1" dirty="0" smtClean="0"/>
              <a:t>Au sol, </a:t>
            </a:r>
          </a:p>
          <a:p>
            <a:pPr algn="ctr"/>
            <a:r>
              <a:rPr lang="fr-BE" sz="3600" b="1" dirty="0" smtClean="0"/>
              <a:t>Sur bois</a:t>
            </a:r>
            <a:endParaRPr lang="fr-B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F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2481"/>
            <a:ext cx="9144000" cy="6065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92696"/>
            <a:ext cx="9144000" cy="507831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>
                <a:solidFill>
                  <a:srgbClr val="FFFF00"/>
                </a:solidFill>
              </a:rPr>
              <a:t>FN, Clé 1 p. 9</a:t>
            </a:r>
          </a:p>
          <a:p>
            <a:r>
              <a:rPr lang="fr-BE" sz="5400" b="1" dirty="0" smtClean="0"/>
              <a:t>1-2-3-4-5-6-7-9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9/1 : sporée rouille</a:t>
            </a:r>
          </a:p>
          <a:p>
            <a:endParaRPr lang="fr-BE" sz="5400" b="1" dirty="0" smtClean="0"/>
          </a:p>
          <a:p>
            <a:pPr>
              <a:buFont typeface="Wingdings"/>
              <a:buChar char="à"/>
            </a:pPr>
            <a:r>
              <a:rPr lang="fr-BE" sz="5400" b="1" dirty="0" smtClean="0"/>
              <a:t> clé G p. 20                                  </a:t>
            </a:r>
          </a:p>
          <a:p>
            <a:r>
              <a:rPr lang="fr-BE" sz="54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18630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4400" b="1" dirty="0" smtClean="0">
                <a:solidFill>
                  <a:srgbClr val="FFFF00"/>
                </a:solidFill>
              </a:rPr>
              <a:t>FN, Clé G, p. 20</a:t>
            </a:r>
          </a:p>
          <a:p>
            <a:r>
              <a:rPr lang="fr-BE" sz="4400" b="1" dirty="0" smtClean="0"/>
              <a:t>1-7-30-31-33-34</a:t>
            </a:r>
          </a:p>
          <a:p>
            <a:r>
              <a:rPr lang="fr-BE" sz="4400" b="1" dirty="0" smtClean="0"/>
              <a:t>34/2 : sur bois </a:t>
            </a:r>
          </a:p>
          <a:p>
            <a:pPr>
              <a:buFont typeface="Wingdings"/>
              <a:buChar char="à"/>
            </a:pPr>
            <a:r>
              <a:rPr lang="fr-BE" sz="4400" b="1" dirty="0" smtClean="0">
                <a:sym typeface="Wingdings" pitchFamily="2" charset="2"/>
              </a:rPr>
              <a:t> </a:t>
            </a:r>
            <a:r>
              <a:rPr lang="fr-BE" sz="4400" b="1" i="1" dirty="0" err="1" smtClean="0">
                <a:sym typeface="Wingdings" pitchFamily="2" charset="2"/>
              </a:rPr>
              <a:t>Pholiota</a:t>
            </a:r>
            <a:r>
              <a:rPr lang="fr-BE" sz="4400" b="1" dirty="0" smtClean="0">
                <a:sym typeface="Wingdings" pitchFamily="2" charset="2"/>
              </a:rPr>
              <a:t>, p. 59 (FN, p. 956)</a:t>
            </a:r>
          </a:p>
          <a:p>
            <a:pPr>
              <a:buFont typeface="Wingdings"/>
              <a:buChar char="à"/>
            </a:pPr>
            <a:endParaRPr lang="fr-BE" sz="4400" b="1" dirty="0" smtClean="0">
              <a:sym typeface="Wingdings" pitchFamily="2" charset="2"/>
            </a:endParaRPr>
          </a:p>
          <a:p>
            <a:r>
              <a:rPr lang="fr-BE" sz="4400" b="1" dirty="0" smtClean="0">
                <a:sym typeface="Wingdings" pitchFamily="2" charset="2"/>
              </a:rPr>
              <a:t>Pleuros présentes  2/1</a:t>
            </a:r>
          </a:p>
          <a:p>
            <a:pPr>
              <a:buFont typeface="Wingdings"/>
              <a:buChar char="à"/>
            </a:pPr>
            <a:r>
              <a:rPr lang="fr-BE" sz="4400" b="1" dirty="0" err="1" smtClean="0">
                <a:sym typeface="Wingdings" pitchFamily="2" charset="2"/>
              </a:rPr>
              <a:t>s.Genre</a:t>
            </a:r>
            <a:r>
              <a:rPr lang="fr-BE" sz="4400" b="1" dirty="0" smtClean="0">
                <a:sym typeface="Wingdings" pitchFamily="2" charset="2"/>
              </a:rPr>
              <a:t> </a:t>
            </a:r>
            <a:r>
              <a:rPr lang="fr-BE" sz="4400" b="1" i="1" dirty="0" err="1" smtClean="0">
                <a:sym typeface="Wingdings" pitchFamily="2" charset="2"/>
              </a:rPr>
              <a:t>Pholiota</a:t>
            </a:r>
            <a:r>
              <a:rPr lang="fr-BE" sz="4400" b="1" dirty="0" smtClean="0">
                <a:sym typeface="Wingdings" pitchFamily="2" charset="2"/>
              </a:rPr>
              <a:t>, FN p. 956</a:t>
            </a:r>
          </a:p>
          <a:p>
            <a:r>
              <a:rPr lang="fr-BE" sz="4400" b="1" dirty="0" smtClean="0">
                <a:sym typeface="Wingdings" pitchFamily="2" charset="2"/>
              </a:rPr>
              <a:t>1-2-3-4 (au sol)</a:t>
            </a:r>
          </a:p>
          <a:p>
            <a:r>
              <a:rPr lang="fr-BE" sz="4400" b="1" dirty="0" smtClean="0">
                <a:sym typeface="Wingdings" pitchFamily="2" charset="2"/>
              </a:rPr>
              <a:t> </a:t>
            </a:r>
            <a:r>
              <a:rPr lang="fr-BE" sz="4400" b="1" i="1" dirty="0" err="1" smtClean="0">
                <a:solidFill>
                  <a:srgbClr val="FFFF00"/>
                </a:solidFill>
                <a:sym typeface="Wingdings" pitchFamily="2" charset="2"/>
              </a:rPr>
              <a:t>Pholiota</a:t>
            </a:r>
            <a:r>
              <a:rPr lang="fr-BE" sz="4400" b="1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BE" sz="4400" b="1" i="1" dirty="0" err="1" smtClean="0">
                <a:solidFill>
                  <a:srgbClr val="FFFF00"/>
                </a:solidFill>
                <a:sym typeface="Wingdings" pitchFamily="2" charset="2"/>
              </a:rPr>
              <a:t>gummosa</a:t>
            </a:r>
            <a:r>
              <a:rPr lang="fr-BE" sz="4400" b="1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60232" y="5949280"/>
            <a:ext cx="2267744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6138"/>
            <a:ext cx="9144000" cy="6801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des Familles d’Agaricales, p. 34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dirty="0" smtClean="0"/>
              <a:t>Chapeau à lames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28</a:t>
            </a:r>
          </a:p>
          <a:p>
            <a:r>
              <a:rPr lang="fr-BE" sz="4000" dirty="0" smtClean="0"/>
              <a:t>Sporée brune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29</a:t>
            </a:r>
          </a:p>
          <a:p>
            <a:r>
              <a:rPr lang="fr-BE" sz="4000" dirty="0" smtClean="0"/>
              <a:t>Lames non libres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30 </a:t>
            </a:r>
          </a:p>
          <a:p>
            <a:r>
              <a:rPr lang="fr-BE" sz="4000" dirty="0" smtClean="0"/>
              <a:t>Autres caractères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31</a:t>
            </a:r>
          </a:p>
          <a:p>
            <a:r>
              <a:rPr lang="fr-BE" sz="4000" dirty="0" smtClean="0"/>
              <a:t>Spores lisses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32</a:t>
            </a:r>
          </a:p>
          <a:p>
            <a:r>
              <a:rPr lang="fr-BE" sz="4000" dirty="0" smtClean="0"/>
              <a:t>Lames non décurrentes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33</a:t>
            </a:r>
          </a:p>
          <a:p>
            <a:r>
              <a:rPr lang="fr-BE" sz="4000" dirty="0" smtClean="0"/>
              <a:t>PG présent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34 </a:t>
            </a:r>
          </a:p>
          <a:p>
            <a:r>
              <a:rPr lang="fr-BE" sz="4000" dirty="0" smtClean="0"/>
              <a:t>Lames non déliquescentes </a:t>
            </a:r>
          </a:p>
          <a:p>
            <a:r>
              <a:rPr lang="fr-BE" sz="4000" dirty="0" smtClean="0">
                <a:sym typeface="Wingdings"/>
              </a:rPr>
              <a:t>   </a:t>
            </a:r>
            <a:r>
              <a:rPr lang="fr-BE" sz="4000" dirty="0" smtClean="0"/>
              <a:t> </a:t>
            </a:r>
            <a:r>
              <a:rPr lang="fr-BE" sz="4000" i="1" dirty="0" err="1" smtClean="0">
                <a:solidFill>
                  <a:srgbClr val="FFFF00"/>
                </a:solidFill>
              </a:rPr>
              <a:t>Strophariaceae</a:t>
            </a:r>
            <a:r>
              <a:rPr lang="fr-BE" sz="4000" dirty="0" smtClean="0"/>
              <a:t>, p. 58</a:t>
            </a:r>
          </a:p>
          <a:p>
            <a:r>
              <a:rPr lang="fr-BE" sz="3600" dirty="0" smtClean="0"/>
              <a:t>  </a:t>
            </a:r>
            <a:endParaRPr lang="fr-B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Périthèce : définition et explic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1444" name="AutoShape 4" descr="Périthèce : définition et explic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80"/>
            <a:ext cx="9144000" cy="652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à coins arrondis 5"/>
          <p:cNvSpPr/>
          <p:nvPr/>
        </p:nvSpPr>
        <p:spPr>
          <a:xfrm>
            <a:off x="2699792" y="0"/>
            <a:ext cx="3347864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Le périthèce    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82415"/>
            <a:ext cx="9144000" cy="74789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des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Strophariaceae</a:t>
            </a:r>
            <a:r>
              <a:rPr lang="fr-BE" sz="4000" b="1" dirty="0" smtClean="0">
                <a:solidFill>
                  <a:srgbClr val="FFFF00"/>
                </a:solidFill>
              </a:rPr>
              <a:t>, p. 58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dirty="0" err="1" smtClean="0"/>
              <a:t>Pips</a:t>
            </a:r>
            <a:r>
              <a:rPr lang="fr-BE" sz="4000" dirty="0" smtClean="0"/>
              <a:t> non hyménidermique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4</a:t>
            </a:r>
          </a:p>
          <a:p>
            <a:r>
              <a:rPr lang="fr-BE" sz="4000" dirty="0" smtClean="0"/>
              <a:t>Chrysocystides présentes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14</a:t>
            </a:r>
          </a:p>
          <a:p>
            <a:r>
              <a:rPr lang="fr-BE" sz="4000" dirty="0" smtClean="0"/>
              <a:t>Sur bois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15 </a:t>
            </a:r>
          </a:p>
          <a:p>
            <a:r>
              <a:rPr lang="fr-BE" sz="4000" dirty="0" smtClean="0"/>
              <a:t>Sporée rouille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FN p. 955</a:t>
            </a:r>
          </a:p>
          <a:p>
            <a:endParaRPr lang="fr-BE" sz="4000" dirty="0" smtClean="0"/>
          </a:p>
          <a:p>
            <a:r>
              <a:rPr lang="fr-BE" sz="4000" b="1" dirty="0" smtClean="0">
                <a:sym typeface="Wingdings" pitchFamily="2" charset="2"/>
              </a:rPr>
              <a:t>FN, p. 956 : </a:t>
            </a:r>
          </a:p>
          <a:p>
            <a:r>
              <a:rPr lang="fr-BE" sz="4000" b="1" dirty="0" smtClean="0">
                <a:sym typeface="Wingdings" pitchFamily="2" charset="2"/>
              </a:rPr>
              <a:t>Pleuros présentes  2/1</a:t>
            </a:r>
          </a:p>
          <a:p>
            <a:pPr>
              <a:buFont typeface="Wingdings"/>
              <a:buChar char="à"/>
            </a:pPr>
            <a:r>
              <a:rPr lang="fr-BE" sz="4000" b="1" dirty="0" err="1" smtClean="0">
                <a:sym typeface="Wingdings" pitchFamily="2" charset="2"/>
              </a:rPr>
              <a:t>s.Genre</a:t>
            </a:r>
            <a:r>
              <a:rPr lang="fr-BE" sz="4000" b="1" dirty="0" smtClean="0">
                <a:sym typeface="Wingdings" pitchFamily="2" charset="2"/>
              </a:rPr>
              <a:t> </a:t>
            </a:r>
            <a:r>
              <a:rPr lang="fr-BE" sz="4000" b="1" i="1" dirty="0" err="1" smtClean="0">
                <a:sym typeface="Wingdings" pitchFamily="2" charset="2"/>
              </a:rPr>
              <a:t>Pholiota</a:t>
            </a:r>
            <a:r>
              <a:rPr lang="fr-BE" sz="4000" b="1" dirty="0" smtClean="0">
                <a:sym typeface="Wingdings" pitchFamily="2" charset="2"/>
              </a:rPr>
              <a:t>, FN p. 956</a:t>
            </a:r>
          </a:p>
          <a:p>
            <a:r>
              <a:rPr lang="fr-BE" sz="4000" b="1" dirty="0" smtClean="0">
                <a:sym typeface="Wingdings" pitchFamily="2" charset="2"/>
              </a:rPr>
              <a:t>1-2-3-4 (au sol)</a:t>
            </a:r>
          </a:p>
          <a:p>
            <a:r>
              <a:rPr lang="fr-BE" sz="4000" b="1" dirty="0" smtClean="0">
                <a:sym typeface="Wingdings" pitchFamily="2" charset="2"/>
              </a:rPr>
              <a:t> </a:t>
            </a:r>
            <a:r>
              <a:rPr lang="fr-BE" sz="4000" b="1" i="1" dirty="0" err="1" smtClean="0">
                <a:sym typeface="Wingdings" pitchFamily="2" charset="2"/>
              </a:rPr>
              <a:t>Pholiota</a:t>
            </a:r>
            <a:r>
              <a:rPr lang="fr-BE" sz="4000" b="1" i="1" dirty="0" smtClean="0">
                <a:sym typeface="Wingdings" pitchFamily="2" charset="2"/>
              </a:rPr>
              <a:t> </a:t>
            </a:r>
            <a:r>
              <a:rPr lang="fr-BE" sz="4000" b="1" i="1" dirty="0" err="1" smtClean="0">
                <a:sym typeface="Wingdings" pitchFamily="2" charset="2"/>
              </a:rPr>
              <a:t>gummosa</a:t>
            </a:r>
            <a:r>
              <a:rPr lang="fr-BE" sz="4000" b="1" dirty="0" smtClean="0"/>
              <a:t>  </a:t>
            </a:r>
          </a:p>
          <a:p>
            <a:endParaRPr lang="fr-BE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mphalina pyxid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972" y="1196753"/>
            <a:ext cx="9196972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92696"/>
            <a:ext cx="9144000" cy="507831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>
                <a:solidFill>
                  <a:srgbClr val="FFFF00"/>
                </a:solidFill>
              </a:rPr>
              <a:t>FN, Clé 1, p. 9</a:t>
            </a:r>
          </a:p>
          <a:p>
            <a:r>
              <a:rPr lang="fr-BE" sz="5400" b="1" dirty="0" smtClean="0"/>
              <a:t>1-2-3-4-5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6/1 : sporée blanche</a:t>
            </a:r>
          </a:p>
          <a:p>
            <a:endParaRPr lang="fr-BE" sz="5400" b="1" dirty="0" smtClean="0"/>
          </a:p>
          <a:p>
            <a:pPr>
              <a:buFont typeface="Wingdings"/>
              <a:buChar char="à"/>
            </a:pPr>
            <a:r>
              <a:rPr lang="fr-BE" sz="5400" b="1" dirty="0" smtClean="0"/>
              <a:t> clé D, p. 12                                  </a:t>
            </a:r>
          </a:p>
          <a:p>
            <a:r>
              <a:rPr lang="fr-BE" sz="54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>
                <a:solidFill>
                  <a:srgbClr val="FFFF00"/>
                </a:solidFill>
              </a:rPr>
              <a:t>FN, Clé D, p. 12</a:t>
            </a:r>
          </a:p>
          <a:p>
            <a:r>
              <a:rPr lang="fr-BE" sz="5400" b="1" dirty="0" smtClean="0"/>
              <a:t>1-3-4-31-47-132-137-153</a:t>
            </a:r>
          </a:p>
          <a:p>
            <a:r>
              <a:rPr lang="fr-BE" sz="5400" b="1" dirty="0" smtClean="0"/>
              <a:t>173-182-183-184-185-186-</a:t>
            </a:r>
          </a:p>
          <a:p>
            <a:r>
              <a:rPr lang="fr-BE" sz="5400" b="1" dirty="0" smtClean="0"/>
              <a:t>188-193-194-195-197-200-</a:t>
            </a:r>
          </a:p>
          <a:p>
            <a:r>
              <a:rPr lang="fr-BE" sz="5400" b="1" dirty="0" smtClean="0"/>
              <a:t>201-202-203-</a:t>
            </a:r>
          </a:p>
          <a:p>
            <a:r>
              <a:rPr lang="fr-BE" sz="5400" b="1" dirty="0" smtClean="0">
                <a:solidFill>
                  <a:srgbClr val="FF0000"/>
                </a:solidFill>
              </a:rPr>
              <a:t>204/1 </a:t>
            </a:r>
            <a:r>
              <a:rPr lang="fr-BE" sz="5400" b="1" dirty="0" smtClean="0">
                <a:sym typeface="Wingdings" pitchFamily="2" charset="2"/>
              </a:rPr>
              <a:t> </a:t>
            </a:r>
            <a:r>
              <a:rPr lang="fr-BE" sz="5400" b="1" i="1" dirty="0" err="1" smtClean="0">
                <a:solidFill>
                  <a:srgbClr val="FFFF00"/>
                </a:solidFill>
                <a:sym typeface="Wingdings" pitchFamily="2" charset="2"/>
              </a:rPr>
              <a:t>Omphalina</a:t>
            </a:r>
            <a:r>
              <a:rPr lang="fr-BE" sz="5400" b="1" dirty="0" smtClean="0">
                <a:sym typeface="Wingdings" pitchFamily="2" charset="2"/>
              </a:rPr>
              <a:t>, p. 484</a:t>
            </a:r>
            <a:endParaRPr lang="fr-BE" sz="5400" b="1" dirty="0" smtClean="0">
              <a:solidFill>
                <a:srgbClr val="FF0000"/>
              </a:solidFill>
            </a:endParaRPr>
          </a:p>
          <a:p>
            <a:r>
              <a:rPr lang="fr-BE" sz="5400" b="1" dirty="0" smtClean="0"/>
              <a:t>1-2-3/2                                </a:t>
            </a:r>
          </a:p>
          <a:p>
            <a:r>
              <a:rPr lang="fr-BE" sz="54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ycena polygra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620" y="0"/>
            <a:ext cx="4331379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au sol, sur débris ligneux, pas d’odeur</a:t>
            </a:r>
            <a:endParaRPr lang="fr-B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92696"/>
            <a:ext cx="9144000" cy="507831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>
                <a:solidFill>
                  <a:srgbClr val="FFFF00"/>
                </a:solidFill>
              </a:rPr>
              <a:t>FN, Clé 1, p. 9</a:t>
            </a:r>
          </a:p>
          <a:p>
            <a:r>
              <a:rPr lang="fr-BE" sz="5400" b="1" dirty="0" smtClean="0"/>
              <a:t>1-2-3-4-5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6/1 : sporée blanche</a:t>
            </a:r>
          </a:p>
          <a:p>
            <a:endParaRPr lang="fr-BE" sz="5400" b="1" dirty="0" smtClean="0"/>
          </a:p>
          <a:p>
            <a:pPr>
              <a:buFont typeface="Wingdings"/>
              <a:buChar char="à"/>
            </a:pPr>
            <a:r>
              <a:rPr lang="fr-BE" sz="5400" b="1" dirty="0" smtClean="0"/>
              <a:t> clé D, p. 12                                  </a:t>
            </a:r>
          </a:p>
          <a:p>
            <a:r>
              <a:rPr lang="fr-BE" sz="54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>
                <a:solidFill>
                  <a:srgbClr val="FFFF00"/>
                </a:solidFill>
              </a:rPr>
              <a:t>FN, Clé D, p. 12</a:t>
            </a:r>
          </a:p>
          <a:p>
            <a:r>
              <a:rPr lang="fr-BE" sz="5400" b="1" dirty="0" smtClean="0"/>
              <a:t>1-3-4-5-7-10-11-12-13-</a:t>
            </a:r>
          </a:p>
          <a:p>
            <a:r>
              <a:rPr lang="fr-BE" sz="5400" b="1" dirty="0" smtClean="0"/>
              <a:t>16 </a:t>
            </a:r>
            <a:r>
              <a:rPr lang="fr-BE" sz="5400" b="1" dirty="0" smtClean="0"/>
              <a:t>(Sp </a:t>
            </a:r>
            <a:r>
              <a:rPr lang="fr-BE" sz="5400" b="1" dirty="0" smtClean="0"/>
              <a:t>J- ou A+)</a:t>
            </a:r>
          </a:p>
          <a:p>
            <a:r>
              <a:rPr lang="fr-BE" sz="5400" b="1" dirty="0" smtClean="0"/>
              <a:t>18-</a:t>
            </a:r>
            <a:r>
              <a:rPr lang="fr-BE" sz="5400" b="1" dirty="0" smtClean="0">
                <a:solidFill>
                  <a:srgbClr val="FFFF00"/>
                </a:solidFill>
              </a:rPr>
              <a:t>19/1</a:t>
            </a:r>
            <a:r>
              <a:rPr lang="fr-BE" sz="5400" b="1" dirty="0" smtClean="0"/>
              <a:t> </a:t>
            </a:r>
            <a:r>
              <a:rPr lang="fr-BE" sz="5400" b="1" dirty="0" smtClean="0">
                <a:sym typeface="Wingdings" pitchFamily="2" charset="2"/>
              </a:rPr>
              <a:t> </a:t>
            </a:r>
            <a:r>
              <a:rPr lang="fr-BE" sz="5400" b="1" i="1" dirty="0" err="1" smtClean="0">
                <a:sym typeface="Wingdings" pitchFamily="2" charset="2"/>
              </a:rPr>
              <a:t>Mycena</a:t>
            </a:r>
            <a:r>
              <a:rPr lang="fr-BE" sz="5400" b="1" dirty="0" smtClean="0">
                <a:sym typeface="Wingdings" pitchFamily="2" charset="2"/>
              </a:rPr>
              <a:t>, p. 44</a:t>
            </a:r>
            <a:endParaRPr lang="fr-BE" sz="5400" b="1" dirty="0" smtClean="0">
              <a:solidFill>
                <a:srgbClr val="FF0000"/>
              </a:solidFill>
            </a:endParaRPr>
          </a:p>
          <a:p>
            <a:endParaRPr lang="fr-BE" sz="5400" b="1" dirty="0" smtClean="0"/>
          </a:p>
          <a:p>
            <a:r>
              <a:rPr lang="fr-BE" sz="5400" b="1" dirty="0" smtClean="0"/>
              <a:t>1-2-3-4-5-6-7-8-9-</a:t>
            </a:r>
            <a:r>
              <a:rPr lang="fr-BE" sz="5400" b="1" dirty="0" smtClean="0">
                <a:solidFill>
                  <a:srgbClr val="FFFF00"/>
                </a:solidFill>
              </a:rPr>
              <a:t>10/2</a:t>
            </a:r>
          </a:p>
          <a:p>
            <a:r>
              <a:rPr lang="fr-BE" sz="5400" b="1" dirty="0" smtClean="0">
                <a:solidFill>
                  <a:srgbClr val="FFFF00"/>
                </a:solidFill>
                <a:sym typeface="Wingdings" pitchFamily="2" charset="2"/>
              </a:rPr>
              <a:t> Clé K, FN, p. 435</a:t>
            </a:r>
            <a:r>
              <a:rPr lang="fr-BE" sz="5400" b="1" dirty="0" smtClean="0"/>
              <a:t>                               </a:t>
            </a:r>
          </a:p>
          <a:p>
            <a:r>
              <a:rPr lang="fr-BE" sz="54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646330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FN, Clé K, p. 435</a:t>
            </a:r>
          </a:p>
          <a:p>
            <a:pPr marL="914400" indent="-914400"/>
            <a:r>
              <a:rPr lang="fr-BE" sz="4000" b="1" dirty="0" smtClean="0"/>
              <a:t>Sur débris de bois </a:t>
            </a:r>
            <a:r>
              <a:rPr lang="fr-BE" sz="4000" b="1" dirty="0" smtClean="0">
                <a:sym typeface="Wingdings" pitchFamily="2" charset="2"/>
              </a:rPr>
              <a:t> 15</a:t>
            </a:r>
          </a:p>
          <a:p>
            <a:pPr marL="914400" indent="-914400"/>
            <a:r>
              <a:rPr lang="fr-BE" sz="4000" b="1" dirty="0" smtClean="0"/>
              <a:t>En troupe dispersée </a:t>
            </a:r>
            <a:r>
              <a:rPr lang="fr-BE" sz="4000" b="1" dirty="0" smtClean="0">
                <a:sym typeface="Wingdings" pitchFamily="2" charset="2"/>
              </a:rPr>
              <a:t> 16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Cheilos non diverticulées  17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Lames + L que larges  18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Sp A+  20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Pas sur conifères  24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Pas d’odeur de nitre  26</a:t>
            </a:r>
          </a:p>
          <a:p>
            <a:pPr marL="914400" indent="-914400"/>
            <a:r>
              <a:rPr lang="fr-BE" sz="4000" b="1" dirty="0" smtClean="0">
                <a:solidFill>
                  <a:srgbClr val="FFFF00"/>
                </a:solidFill>
                <a:sym typeface="Wingdings" pitchFamily="2" charset="2"/>
              </a:rPr>
              <a:t>26/2</a:t>
            </a:r>
            <a:r>
              <a:rPr lang="fr-BE" sz="4000" b="1" dirty="0" smtClean="0">
                <a:sym typeface="Wingdings" pitchFamily="2" charset="2"/>
              </a:rPr>
              <a:t> : pied +/- sillonné 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              </a:t>
            </a:r>
            <a:r>
              <a:rPr lang="fr-BE" sz="4000" b="1" i="1" dirty="0" err="1" smtClean="0">
                <a:solidFill>
                  <a:srgbClr val="FFFF00"/>
                </a:solidFill>
                <a:sym typeface="Wingdings" pitchFamily="2" charset="2"/>
              </a:rPr>
              <a:t>Mycena</a:t>
            </a:r>
            <a:r>
              <a:rPr lang="fr-BE" sz="4000" b="1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BE" sz="4000" b="1" i="1" dirty="0" err="1" smtClean="0">
                <a:solidFill>
                  <a:srgbClr val="FFFF00"/>
                </a:solidFill>
                <a:sym typeface="Wingdings" pitchFamily="2" charset="2"/>
              </a:rPr>
              <a:t>polygramma</a:t>
            </a:r>
            <a:endParaRPr lang="fr-BE" sz="5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0" name="Picture 2" descr="Hypholoma fascicul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000 Massembre 2021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260"/>
            <a:ext cx="9144000" cy="642174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-180528" y="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 smtClean="0"/>
              <a:t>Sporée brun noir</a:t>
            </a:r>
            <a:endParaRPr lang="fr-B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2" name="Picture 4" descr="Périthèce (très grossi) de Neo nectria ditissima (Chancre Européen) -  Phototheque du Ctif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61"/>
            <a:ext cx="9144000" cy="684493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084168" y="5805264"/>
            <a:ext cx="288032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smtClean="0">
                <a:solidFill>
                  <a:srgbClr val="01FF74"/>
                </a:solidFill>
              </a:rPr>
              <a:t>Périthèces de </a:t>
            </a:r>
            <a:r>
              <a:rPr lang="fr-BE" sz="2800" b="1" i="1" dirty="0" err="1" smtClean="0">
                <a:solidFill>
                  <a:srgbClr val="01FF74"/>
                </a:solidFill>
              </a:rPr>
              <a:t>Nectria</a:t>
            </a:r>
            <a:r>
              <a:rPr lang="fr-BE" sz="2800" b="1" dirty="0" smtClean="0">
                <a:solidFill>
                  <a:srgbClr val="01FF74"/>
                </a:solidFill>
              </a:rPr>
              <a:t> sp.</a:t>
            </a:r>
            <a:endParaRPr lang="fr-BE" sz="2800" b="1" dirty="0">
              <a:solidFill>
                <a:srgbClr val="01FF7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4704"/>
            <a:ext cx="9144000" cy="507831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/>
              <a:t>K1-2-3-4-5-6-7-9/2 - clé H </a:t>
            </a:r>
          </a:p>
          <a:p>
            <a:r>
              <a:rPr lang="fr-BE" sz="5400" b="1" dirty="0" smtClean="0"/>
              <a:t>                                   (p.23)</a:t>
            </a:r>
          </a:p>
          <a:p>
            <a:r>
              <a:rPr lang="fr-BE" sz="5400" b="1" dirty="0" smtClean="0"/>
              <a:t>1-2-5-12-16-19-20-21-28-30-31/1  </a:t>
            </a:r>
          </a:p>
          <a:p>
            <a:r>
              <a:rPr lang="fr-BE" sz="5400" b="1" i="1" dirty="0" err="1" smtClean="0">
                <a:solidFill>
                  <a:srgbClr val="FFFF00"/>
                </a:solidFill>
              </a:rPr>
              <a:t>Hypholoma</a:t>
            </a:r>
            <a:r>
              <a:rPr lang="fr-BE" sz="5400" b="1" i="1" dirty="0" smtClean="0"/>
              <a:t> </a:t>
            </a:r>
            <a:r>
              <a:rPr lang="fr-BE" sz="5400" b="1" dirty="0" smtClean="0"/>
              <a:t>(p.942)</a:t>
            </a:r>
          </a:p>
          <a:p>
            <a:r>
              <a:rPr lang="fr-BE" sz="54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92696"/>
            <a:ext cx="9144000" cy="535531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3600" b="1" dirty="0" smtClean="0"/>
              <a:t>1. Sur bois….. 2</a:t>
            </a:r>
          </a:p>
          <a:p>
            <a:r>
              <a:rPr lang="fr-BE" sz="3600" b="1" dirty="0" smtClean="0"/>
              <a:t>Sur humus ou litière herbeuse ….. </a:t>
            </a:r>
          </a:p>
          <a:p>
            <a:r>
              <a:rPr lang="fr-BE" sz="3600" b="1" dirty="0" smtClean="0"/>
              <a:t>2. Pied radicant………</a:t>
            </a:r>
          </a:p>
          <a:p>
            <a:r>
              <a:rPr lang="fr-BE" sz="3600" b="1" dirty="0" smtClean="0"/>
              <a:t>Pied non radicant ; Sprp cespiteux ……3</a:t>
            </a:r>
          </a:p>
          <a:p>
            <a:r>
              <a:rPr lang="fr-BE" sz="3600" b="1" dirty="0" smtClean="0"/>
              <a:t>3. Pied avec revêtement blanc, fibrilleux</a:t>
            </a:r>
          </a:p>
          <a:p>
            <a:r>
              <a:rPr lang="fr-BE" sz="3600" b="1" dirty="0" smtClean="0"/>
              <a:t>Pied sans revêtement blanc, fibrilleux ………… 4</a:t>
            </a:r>
          </a:p>
          <a:p>
            <a:r>
              <a:rPr lang="fr-BE" sz="3600" b="1" dirty="0" smtClean="0"/>
              <a:t>4. Lames se teintant de jaune verdâtre… goût amer … =  </a:t>
            </a:r>
            <a:r>
              <a:rPr lang="fr-BE" sz="5400" b="1" i="1" dirty="0" smtClean="0">
                <a:solidFill>
                  <a:srgbClr val="FFFF00"/>
                </a:solidFill>
              </a:rPr>
              <a:t>H. </a:t>
            </a:r>
            <a:r>
              <a:rPr lang="fr-BE" sz="5400" b="1" i="1" dirty="0" err="1" smtClean="0">
                <a:solidFill>
                  <a:srgbClr val="FFFF00"/>
                </a:solidFill>
              </a:rPr>
              <a:t>fasciculare</a:t>
            </a:r>
            <a:endParaRPr lang="fr-BE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Tricholoma scalpurat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369" y="764704"/>
            <a:ext cx="9181369" cy="609329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 smtClean="0"/>
              <a:t>Automne, sous feuillus, goût &amp; odeur de farine</a:t>
            </a:r>
            <a:endParaRPr lang="fr-BE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Tricholoma scalpurat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5" y="764704"/>
            <a:ext cx="9087785" cy="609329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Jaunissant avec l’âge</a:t>
            </a:r>
            <a:endParaRPr lang="fr-B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57130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/>
              <a:t>sporée blanche, clé D p. 12 </a:t>
            </a:r>
          </a:p>
          <a:p>
            <a:endParaRPr lang="fr-BE" sz="5400" b="1" dirty="0" smtClean="0">
              <a:solidFill>
                <a:srgbClr val="FFFF00"/>
              </a:solidFill>
            </a:endParaRPr>
          </a:p>
          <a:p>
            <a:r>
              <a:rPr lang="fr-BE" sz="5400" b="1" dirty="0" smtClean="0"/>
              <a:t>1-3-4-31-32-38-39-41-42-43-44-45-46/1 </a:t>
            </a:r>
            <a:r>
              <a:rPr lang="fr-BE" sz="5400" b="1" dirty="0" smtClean="0">
                <a:sym typeface="Wingdings" pitchFamily="2" charset="2"/>
              </a:rPr>
              <a:t> </a:t>
            </a:r>
            <a:r>
              <a:rPr lang="fr-BE" sz="5400" b="1" dirty="0" smtClean="0">
                <a:solidFill>
                  <a:srgbClr val="FFFF00"/>
                </a:solidFill>
              </a:rPr>
              <a:t>Clé </a:t>
            </a:r>
            <a:r>
              <a:rPr lang="fr-BE" sz="5400" b="1" dirty="0" smtClean="0">
                <a:solidFill>
                  <a:srgbClr val="FFFF00"/>
                </a:solidFill>
              </a:rPr>
              <a:t>des </a:t>
            </a:r>
            <a:r>
              <a:rPr lang="fr-BE" sz="5400" b="1" dirty="0" err="1" smtClean="0">
                <a:solidFill>
                  <a:srgbClr val="FFFF00"/>
                </a:solidFill>
              </a:rPr>
              <a:t>Tricholoma</a:t>
            </a:r>
            <a:r>
              <a:rPr lang="fr-BE" sz="5400" b="1" dirty="0" smtClean="0">
                <a:solidFill>
                  <a:srgbClr val="FFFF00"/>
                </a:solidFill>
              </a:rPr>
              <a:t>,  p. </a:t>
            </a:r>
            <a:r>
              <a:rPr lang="fr-BE" sz="5400" b="1" dirty="0" smtClean="0">
                <a:solidFill>
                  <a:srgbClr val="FFFF00"/>
                </a:solidFill>
              </a:rPr>
              <a:t>46</a:t>
            </a:r>
          </a:p>
          <a:p>
            <a:r>
              <a:rPr lang="fr-BE" sz="5400" b="1" dirty="0" smtClean="0"/>
              <a:t>1-2-3/1</a:t>
            </a:r>
            <a:r>
              <a:rPr lang="fr-BE" sz="5400" b="1" dirty="0" smtClean="0">
                <a:solidFill>
                  <a:srgbClr val="FFFF00"/>
                </a:solidFill>
              </a:rPr>
              <a:t> </a:t>
            </a:r>
            <a:r>
              <a:rPr lang="fr-BE" sz="5400" b="1" dirty="0" smtClean="0"/>
              <a:t> </a:t>
            </a:r>
            <a:r>
              <a:rPr lang="fr-BE" sz="5400" b="1" dirty="0" smtClean="0"/>
              <a:t>chapeau gris</a:t>
            </a:r>
          </a:p>
          <a:p>
            <a:endParaRPr lang="fr-BE" sz="5400" b="1" dirty="0" smtClean="0"/>
          </a:p>
          <a:p>
            <a:pPr>
              <a:buFont typeface="Wingdings"/>
              <a:buChar char="à"/>
            </a:pPr>
            <a:r>
              <a:rPr lang="fr-BE" sz="5400" b="1" dirty="0" smtClean="0"/>
              <a:t> FN, clé C, p. 497                                  </a:t>
            </a:r>
          </a:p>
          <a:p>
            <a:r>
              <a:rPr lang="fr-BE" sz="54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84775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FN, Clé C, p. 497</a:t>
            </a:r>
          </a:p>
          <a:p>
            <a:pPr marL="914400" indent="-914400"/>
            <a:r>
              <a:rPr lang="fr-BE" sz="4000" b="1" dirty="0" smtClean="0"/>
              <a:t>Pas de boucles </a:t>
            </a:r>
            <a:r>
              <a:rPr lang="fr-BE" sz="4000" b="1" dirty="0" smtClean="0">
                <a:sym typeface="Wingdings" pitchFamily="2" charset="2"/>
              </a:rPr>
              <a:t> 2</a:t>
            </a:r>
          </a:p>
          <a:p>
            <a:pPr marL="914400" indent="-914400"/>
            <a:r>
              <a:rPr lang="fr-BE" sz="4000" b="1" dirty="0" smtClean="0"/>
              <a:t>Chapeau écailleux </a:t>
            </a:r>
            <a:r>
              <a:rPr lang="fr-BE" sz="4000" b="1" dirty="0" smtClean="0">
                <a:sym typeface="Wingdings" pitchFamily="2" charset="2"/>
              </a:rPr>
              <a:t> 4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Goût farineux  8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Lames normales  9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Lames jaunissantes  10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Pas d’anneau ; hôtes  11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11/1 : chapeau non conique</a:t>
            </a:r>
          </a:p>
          <a:p>
            <a:pPr marL="914400" indent="-914400"/>
            <a:r>
              <a:rPr lang="fr-BE" sz="4000" b="1" dirty="0" smtClean="0">
                <a:sym typeface="Wingdings" pitchFamily="2" charset="2"/>
              </a:rPr>
              <a:t>              </a:t>
            </a:r>
            <a:r>
              <a:rPr lang="fr-BE" sz="4000" b="1" i="1" dirty="0" err="1" smtClean="0">
                <a:solidFill>
                  <a:srgbClr val="FFFF00"/>
                </a:solidFill>
                <a:sym typeface="Wingdings" pitchFamily="2" charset="2"/>
              </a:rPr>
              <a:t>Tricholoma</a:t>
            </a:r>
            <a:r>
              <a:rPr lang="fr-BE" sz="4000" b="1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BE" sz="4000" b="1" i="1" dirty="0" err="1" smtClean="0">
                <a:solidFill>
                  <a:srgbClr val="FFFF00"/>
                </a:solidFill>
                <a:sym typeface="Wingdings" pitchFamily="2" charset="2"/>
              </a:rPr>
              <a:t>scalpturatum</a:t>
            </a:r>
            <a:r>
              <a:rPr lang="fr-BE" sz="5400" b="1" dirty="0" smtClean="0">
                <a:solidFill>
                  <a:srgbClr val="FFFF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4" name="Picture 2" descr="Xerocomus badi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0719"/>
            <a:ext cx="9144000" cy="6177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BE" sz="5400" dirty="0" smtClean="0"/>
          </a:p>
          <a:p>
            <a:r>
              <a:rPr lang="fr-BE" sz="5400" dirty="0" smtClean="0"/>
              <a:t>K1-2-3-4-5/1 - clé C (p.11) - 1-2-3-5-6-7-9-10-11-13-14-15/1 (p.230) </a:t>
            </a:r>
          </a:p>
          <a:p>
            <a:r>
              <a:rPr lang="fr-BE" sz="5400" dirty="0" smtClean="0"/>
              <a:t>ou ……..14-17-18-19/2, </a:t>
            </a:r>
            <a:r>
              <a:rPr lang="fr-BE" sz="5400" i="1" dirty="0" smtClean="0">
                <a:solidFill>
                  <a:srgbClr val="FFFF00"/>
                </a:solidFill>
              </a:rPr>
              <a:t>Xerocomus</a:t>
            </a:r>
            <a:r>
              <a:rPr lang="fr-BE" sz="5400" dirty="0" smtClean="0"/>
              <a:t> p. 228 -  </a:t>
            </a:r>
          </a:p>
          <a:p>
            <a:r>
              <a:rPr lang="fr-BE" sz="5400" dirty="0" smtClean="0"/>
              <a:t>1-2-3-5/1 </a:t>
            </a:r>
          </a:p>
          <a:p>
            <a:r>
              <a:rPr lang="fr-BE" sz="5400" dirty="0" smtClean="0"/>
              <a:t>                  = </a:t>
            </a:r>
            <a:r>
              <a:rPr lang="fr-BE" sz="5400" i="1" dirty="0" err="1" smtClean="0">
                <a:solidFill>
                  <a:srgbClr val="FFFF00"/>
                </a:solidFill>
              </a:rPr>
              <a:t>badius</a:t>
            </a:r>
            <a:endParaRPr lang="fr-BE" sz="5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izophyllum commu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Schizophyllum comm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794923"/>
            <a:ext cx="6156176" cy="406307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627784" y="6211669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/>
              <a:t>Sporée rose brun</a:t>
            </a:r>
            <a:endParaRPr lang="fr-BE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52736"/>
            <a:ext cx="914400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K1-2-3-4-5-6-7-8/1 - clé E</a:t>
            </a:r>
          </a:p>
          <a:p>
            <a:r>
              <a:rPr lang="fr-BE" sz="5400" dirty="0" smtClean="0"/>
              <a:t>                   				(p.20) </a:t>
            </a:r>
          </a:p>
          <a:p>
            <a:r>
              <a:rPr lang="fr-BE" sz="5400" dirty="0" smtClean="0"/>
              <a:t>Clé E -1-2/1</a:t>
            </a:r>
          </a:p>
          <a:p>
            <a:r>
              <a:rPr lang="fr-BE" sz="5400" dirty="0" smtClean="0"/>
              <a:t>= </a:t>
            </a:r>
            <a:r>
              <a:rPr lang="fr-BE" sz="5400" i="1" dirty="0" err="1" smtClean="0">
                <a:solidFill>
                  <a:srgbClr val="FFFF00"/>
                </a:solidFill>
              </a:rPr>
              <a:t>Schizophyllum</a:t>
            </a:r>
            <a:r>
              <a:rPr lang="fr-BE" sz="5400" i="1" dirty="0" smtClean="0">
                <a:solidFill>
                  <a:srgbClr val="FFFF00"/>
                </a:solidFill>
              </a:rPr>
              <a:t> commune</a:t>
            </a:r>
          </a:p>
          <a:p>
            <a:endParaRPr lang="fr-BE" sz="5400" b="1" i="1" dirty="0" smtClean="0"/>
          </a:p>
          <a:p>
            <a:endParaRPr lang="fr-BE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:\0 PhotosAttente\PyrenoBouleauML (17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6334780"/>
            <a:ext cx="48600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2800" b="1" i="1" dirty="0" err="1" smtClean="0">
                <a:solidFill>
                  <a:srgbClr val="01FF74"/>
                </a:solidFill>
              </a:rPr>
              <a:t>Calosphaeria</a:t>
            </a:r>
            <a:r>
              <a:rPr lang="fr-BE" sz="2800" b="1" i="1" dirty="0" smtClean="0">
                <a:solidFill>
                  <a:srgbClr val="01FF74"/>
                </a:solidFill>
              </a:rPr>
              <a:t> </a:t>
            </a:r>
            <a:r>
              <a:rPr lang="fr-BE" sz="2800" b="1" i="1" dirty="0" err="1" smtClean="0">
                <a:solidFill>
                  <a:srgbClr val="01FF74"/>
                </a:solidFill>
              </a:rPr>
              <a:t>wahlenbergii</a:t>
            </a:r>
            <a:endParaRPr lang="fr-BE" sz="2800" dirty="0">
              <a:solidFill>
                <a:srgbClr val="01FF74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267744" y="620688"/>
            <a:ext cx="1512168" cy="115212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1115616" y="557064"/>
            <a:ext cx="1088504" cy="17918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5796136" y="0"/>
            <a:ext cx="3347864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Le stroma    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14" name="Picture 2" descr="Coprinus coma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012160" y="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/>
              <a:t>Sporée noire</a:t>
            </a:r>
            <a:endParaRPr lang="fr-B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2776"/>
            <a:ext cx="914400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K1-2-3-4-5-6-7-9/2 - clé H</a:t>
            </a:r>
          </a:p>
          <a:p>
            <a:r>
              <a:rPr lang="fr-BE" sz="5400" dirty="0" smtClean="0"/>
              <a:t>                                    (p.23) </a:t>
            </a:r>
          </a:p>
          <a:p>
            <a:r>
              <a:rPr lang="fr-BE" sz="5400" dirty="0" smtClean="0"/>
              <a:t>Clé H -1-2-5-12-16-17/1</a:t>
            </a:r>
          </a:p>
          <a:p>
            <a:r>
              <a:rPr lang="fr-BE" sz="5400" dirty="0" smtClean="0"/>
              <a:t>p. 615, </a:t>
            </a:r>
            <a:r>
              <a:rPr lang="fr-BE" sz="5400" i="1" dirty="0" err="1" smtClean="0">
                <a:solidFill>
                  <a:srgbClr val="FFFF00"/>
                </a:solidFill>
              </a:rPr>
              <a:t>Coprinus</a:t>
            </a:r>
            <a:r>
              <a:rPr lang="fr-BE" sz="5400" i="1" dirty="0" smtClean="0"/>
              <a:t> </a:t>
            </a:r>
          </a:p>
          <a:p>
            <a:r>
              <a:rPr lang="fr-BE" sz="5400" dirty="0" smtClean="0"/>
              <a:t>-1/1</a:t>
            </a:r>
          </a:p>
          <a:p>
            <a:endParaRPr lang="fr-BE" sz="5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2776"/>
            <a:ext cx="9144000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K1-2-3-4-5-6-7-9/2 - clé H</a:t>
            </a:r>
          </a:p>
          <a:p>
            <a:r>
              <a:rPr lang="fr-BE" sz="5400" dirty="0" smtClean="0"/>
              <a:t>                                    (p.23) </a:t>
            </a:r>
          </a:p>
          <a:p>
            <a:r>
              <a:rPr lang="fr-BE" sz="5400" dirty="0" smtClean="0"/>
              <a:t>Clé H -…….-12-16-17/1 </a:t>
            </a:r>
          </a:p>
          <a:p>
            <a:r>
              <a:rPr lang="fr-BE" sz="5400" dirty="0" smtClean="0"/>
              <a:t>                                  (p.615) </a:t>
            </a:r>
          </a:p>
          <a:p>
            <a:r>
              <a:rPr lang="fr-BE" sz="5400" dirty="0" smtClean="0"/>
              <a:t>-1/1 = </a:t>
            </a:r>
            <a:r>
              <a:rPr lang="fr-BE" sz="5400" b="1" i="1" dirty="0" err="1" smtClean="0">
                <a:solidFill>
                  <a:srgbClr val="FFFF00"/>
                </a:solidFill>
              </a:rPr>
              <a:t>comatus</a:t>
            </a:r>
            <a:endParaRPr lang="fr-BE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506" name="Picture 2" descr="Coprinopsis romagnesi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40768"/>
            <a:ext cx="914400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K1-2-3-4-5-6-7-9 - clé H</a:t>
            </a:r>
          </a:p>
          <a:p>
            <a:r>
              <a:rPr lang="fr-BE" sz="5400" dirty="0" smtClean="0"/>
              <a:t>                                     (p.23) </a:t>
            </a:r>
          </a:p>
          <a:p>
            <a:r>
              <a:rPr lang="fr-BE" sz="5400" dirty="0" smtClean="0"/>
              <a:t>-1-2-5-12-13-14/2 </a:t>
            </a:r>
          </a:p>
          <a:p>
            <a:r>
              <a:rPr lang="fr-BE" sz="5400" dirty="0" smtClean="0"/>
              <a:t>             (</a:t>
            </a:r>
            <a:r>
              <a:rPr lang="fr-BE" sz="5400" i="1" dirty="0" err="1" smtClean="0">
                <a:solidFill>
                  <a:srgbClr val="FFFF00"/>
                </a:solidFill>
              </a:rPr>
              <a:t>Coprinopsis</a:t>
            </a:r>
            <a:r>
              <a:rPr lang="fr-BE" sz="5400" dirty="0" smtClean="0"/>
              <a:t>, p.672)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00808"/>
            <a:ext cx="9144000" cy="37240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Clé p. 672</a:t>
            </a:r>
          </a:p>
          <a:p>
            <a:pPr marL="914400" indent="-914400">
              <a:buAutoNum type="arabicPeriod"/>
            </a:pPr>
            <a:r>
              <a:rPr lang="fr-BE" sz="3200" dirty="0" smtClean="0"/>
              <a:t>Voile formé de petites écailles fortement adhérentes sur le chapeau</a:t>
            </a:r>
          </a:p>
          <a:p>
            <a:pPr marL="914400" indent="-914400">
              <a:buAutoNum type="arabicPeriod"/>
            </a:pPr>
            <a:r>
              <a:rPr lang="fr-BE" sz="3200" dirty="0" smtClean="0"/>
              <a:t>Voile formé de paquets d’écailles laineuses, fibrilleuses, poudreuses…..</a:t>
            </a:r>
          </a:p>
          <a:p>
            <a:pPr marL="914400" indent="-914400"/>
            <a:r>
              <a:rPr lang="fr-BE" sz="5400" dirty="0" smtClean="0"/>
              <a:t>-1, Clé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787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Clé p. 672-673</a:t>
            </a:r>
          </a:p>
          <a:p>
            <a:pPr marL="914400" indent="-914400">
              <a:buAutoNum type="arabicPeriod"/>
            </a:pPr>
            <a:r>
              <a:rPr lang="fr-BE" sz="4800" dirty="0" smtClean="0"/>
              <a:t>Spores verruqueuses… </a:t>
            </a:r>
          </a:p>
          <a:p>
            <a:pPr marL="914400" indent="-914400"/>
            <a:r>
              <a:rPr lang="fr-BE" sz="4800" dirty="0" smtClean="0"/>
              <a:t>         Spores lisses …….2</a:t>
            </a:r>
          </a:p>
          <a:p>
            <a:pPr marL="914400" indent="-914400"/>
            <a:r>
              <a:rPr lang="fr-BE" sz="4800" dirty="0" smtClean="0"/>
              <a:t>2. Voile brun-orange évident…… </a:t>
            </a:r>
          </a:p>
          <a:p>
            <a:pPr marL="914400" indent="-914400"/>
            <a:r>
              <a:rPr lang="fr-BE" sz="4800" dirty="0" smtClean="0"/>
              <a:t>Voile brun, fugace………..3</a:t>
            </a:r>
          </a:p>
          <a:p>
            <a:pPr marL="914400" indent="-914400"/>
            <a:r>
              <a:rPr lang="fr-BE" sz="4800" dirty="0" smtClean="0"/>
              <a:t>3/1. </a:t>
            </a:r>
            <a:r>
              <a:rPr lang="fr-BE" sz="4800" dirty="0" err="1" smtClean="0"/>
              <a:t>Ch</a:t>
            </a:r>
            <a:r>
              <a:rPr lang="fr-BE" sz="4800" dirty="0" smtClean="0"/>
              <a:t> 30-60(70) mm</a:t>
            </a:r>
          </a:p>
          <a:p>
            <a:pPr marL="914400" indent="-914400"/>
            <a:r>
              <a:rPr lang="fr-BE" sz="4800" dirty="0" err="1" smtClean="0"/>
              <a:t>Ch</a:t>
            </a:r>
            <a:r>
              <a:rPr lang="fr-BE" sz="4800" dirty="0" smtClean="0"/>
              <a:t> 10-25(-30) mm</a:t>
            </a:r>
          </a:p>
          <a:p>
            <a:pPr marL="914400" indent="-914400"/>
            <a:r>
              <a:rPr lang="fr-BE" sz="3200" dirty="0" smtClean="0"/>
              <a:t>  </a:t>
            </a:r>
          </a:p>
          <a:p>
            <a:r>
              <a:rPr lang="fr-BE" sz="5400" b="1" i="1" dirty="0" smtClean="0"/>
              <a:t>= </a:t>
            </a:r>
            <a:r>
              <a:rPr lang="fr-BE" sz="5400" b="1" i="1" dirty="0" err="1" smtClean="0">
                <a:solidFill>
                  <a:srgbClr val="FFFF00"/>
                </a:solidFill>
              </a:rPr>
              <a:t>atramentaria</a:t>
            </a:r>
            <a:r>
              <a:rPr lang="fr-BE" sz="5400" i="1" dirty="0" smtClean="0">
                <a:solidFill>
                  <a:srgbClr val="FFFF00"/>
                </a:solidFill>
              </a:rPr>
              <a:t> </a:t>
            </a:r>
            <a:endParaRPr lang="fr-BE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manita citr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868144" y="26064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/>
              <a:t>Sporée claire</a:t>
            </a:r>
            <a:endParaRPr lang="fr-B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8640"/>
            <a:ext cx="9144000" cy="5909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K1-2-3-4-5-6/1 - clé D (p.12)  </a:t>
            </a:r>
          </a:p>
          <a:p>
            <a:r>
              <a:rPr lang="fr-BE" sz="5400" dirty="0" smtClean="0"/>
              <a:t>-1-3-4-5-6/2 – </a:t>
            </a:r>
            <a:r>
              <a:rPr lang="fr-BE" sz="5400" b="1" i="1" dirty="0" err="1" smtClean="0"/>
              <a:t>Amanitaceae</a:t>
            </a:r>
            <a:endParaRPr lang="fr-BE" sz="5400" b="1" i="1" dirty="0" smtClean="0"/>
          </a:p>
          <a:p>
            <a:r>
              <a:rPr lang="fr-BE" sz="5400" b="1" i="1" dirty="0" smtClean="0"/>
              <a:t>                                </a:t>
            </a:r>
            <a:r>
              <a:rPr lang="fr-BE" sz="5400" dirty="0" smtClean="0"/>
              <a:t>(p. 42) </a:t>
            </a:r>
          </a:p>
          <a:p>
            <a:pPr>
              <a:buFontTx/>
              <a:buChar char="-"/>
            </a:pPr>
            <a:r>
              <a:rPr lang="fr-BE" sz="5400" dirty="0" smtClean="0"/>
              <a:t>1/1 </a:t>
            </a:r>
            <a:r>
              <a:rPr lang="fr-BE" sz="5400" i="1" dirty="0" err="1" smtClean="0"/>
              <a:t>Amanita</a:t>
            </a:r>
            <a:r>
              <a:rPr lang="fr-BE" sz="5400" dirty="0" smtClean="0"/>
              <a:t> (p. 377) </a:t>
            </a:r>
          </a:p>
          <a:p>
            <a:pPr>
              <a:buFontTx/>
              <a:buChar char="-"/>
            </a:pPr>
            <a:r>
              <a:rPr lang="fr-BE" sz="5400" dirty="0" smtClean="0"/>
              <a:t>1/1 Clé C </a:t>
            </a:r>
            <a:r>
              <a:rPr lang="fr-BE" sz="5400" i="1" dirty="0" err="1" smtClean="0"/>
              <a:t>Lepidella</a:t>
            </a:r>
            <a:r>
              <a:rPr lang="fr-BE" sz="5400" i="1" dirty="0" smtClean="0"/>
              <a:t> </a:t>
            </a:r>
            <a:r>
              <a:rPr lang="fr-BE" sz="5400" dirty="0" smtClean="0"/>
              <a:t>(p. 382) </a:t>
            </a:r>
          </a:p>
          <a:p>
            <a:pPr>
              <a:buFontTx/>
              <a:buChar char="-"/>
            </a:pPr>
            <a:r>
              <a:rPr lang="fr-BE" sz="5400" dirty="0" smtClean="0"/>
              <a:t>1-3-4/2</a:t>
            </a:r>
            <a:r>
              <a:rPr lang="fr-BE" sz="5400" b="1" i="1" dirty="0" smtClean="0"/>
              <a:t> </a:t>
            </a:r>
          </a:p>
          <a:p>
            <a:r>
              <a:rPr lang="fr-BE" sz="5400" b="1" i="1" dirty="0" smtClean="0"/>
              <a:t>                = </a:t>
            </a:r>
            <a:r>
              <a:rPr lang="fr-BE" sz="5400" b="1" i="1" dirty="0" err="1" smtClean="0">
                <a:solidFill>
                  <a:srgbClr val="FFFF00"/>
                </a:solidFill>
              </a:rPr>
              <a:t>citrina</a:t>
            </a:r>
            <a:r>
              <a:rPr lang="fr-BE" sz="5400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rmillaria mell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6150114"/>
            <a:ext cx="44999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smtClean="0"/>
              <a:t> </a:t>
            </a:r>
            <a:r>
              <a:rPr lang="fr-BE" sz="3200" b="1" i="1" dirty="0" err="1" smtClean="0">
                <a:solidFill>
                  <a:srgbClr val="FFFF00"/>
                </a:solidFill>
              </a:rPr>
              <a:t>Armillaria</a:t>
            </a:r>
            <a:r>
              <a:rPr lang="fr-BE" sz="3200" b="1" i="1" dirty="0" smtClean="0">
                <a:solidFill>
                  <a:srgbClr val="FFFF00"/>
                </a:solidFill>
              </a:rPr>
              <a:t> </a:t>
            </a:r>
            <a:r>
              <a:rPr lang="fr-BE" sz="3200" b="1" i="1" dirty="0" err="1" smtClean="0">
                <a:solidFill>
                  <a:srgbClr val="FFFF00"/>
                </a:solidFill>
              </a:rPr>
              <a:t>mellea</a:t>
            </a:r>
            <a:r>
              <a:rPr lang="fr-FR" sz="4000" dirty="0" smtClean="0">
                <a:latin typeface="Arial" pitchFamily="34" charset="0"/>
                <a:cs typeface="Arial" pitchFamily="34" charset="0"/>
              </a:rPr>
              <a:t> </a:t>
            </a:r>
            <a:endParaRPr lang="fr-BE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ypoxylon multifor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à coins arrondis 3"/>
          <p:cNvSpPr/>
          <p:nvPr/>
        </p:nvSpPr>
        <p:spPr>
          <a:xfrm>
            <a:off x="0" y="0"/>
            <a:ext cx="4067944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Le périthèce    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372200" y="836712"/>
            <a:ext cx="24482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smtClean="0"/>
              <a:t>ostiole</a:t>
            </a:r>
            <a:endParaRPr lang="fr-BE" sz="4000" b="1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724128" y="1196752"/>
            <a:ext cx="504056" cy="12961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40768"/>
            <a:ext cx="9144000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K1-2-3-4-5-6/1 - clé D (p.12) - 1-3-4-31-32-33-34-35-36-37/2 </a:t>
            </a:r>
            <a:r>
              <a:rPr lang="fr-BE" sz="5400" i="1" dirty="0" err="1" smtClean="0"/>
              <a:t>Armillaria</a:t>
            </a:r>
            <a:r>
              <a:rPr lang="fr-BE" sz="5400" dirty="0" smtClean="0"/>
              <a:t>, p.324 </a:t>
            </a:r>
          </a:p>
          <a:p>
            <a:r>
              <a:rPr lang="fr-BE" sz="5400" dirty="0" smtClean="0"/>
              <a:t> 1-2-4-5/1</a:t>
            </a:r>
          </a:p>
          <a:p>
            <a:r>
              <a:rPr lang="fr-BE" sz="5400" dirty="0" smtClean="0"/>
              <a:t>                  = </a:t>
            </a:r>
            <a:r>
              <a:rPr lang="fr-BE" sz="5400" i="1" dirty="0" err="1" smtClean="0">
                <a:solidFill>
                  <a:srgbClr val="FFFF00"/>
                </a:solidFill>
              </a:rPr>
              <a:t>mellea</a:t>
            </a:r>
            <a:endParaRPr lang="fr-BE" sz="5400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0" name="Picture 2" descr="Coprinus micaceus (Coprinellus micaceu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0" name="Picture 2" descr="Coprinus micaceus (Coprinellus micaceu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cxnSp>
        <p:nvCxnSpPr>
          <p:cNvPr id="4" name="Connecteur droit 3"/>
          <p:cNvCxnSpPr/>
          <p:nvPr/>
        </p:nvCxnSpPr>
        <p:spPr>
          <a:xfrm>
            <a:off x="6516216" y="6597352"/>
            <a:ext cx="1368152" cy="0"/>
          </a:xfrm>
          <a:prstGeom prst="line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V="1">
            <a:off x="539552" y="3429000"/>
            <a:ext cx="1080120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07504" y="4293096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/>
                </a:solidFill>
              </a:rPr>
              <a:t>Spores noires </a:t>
            </a:r>
            <a:r>
              <a:rPr lang="fr-BE" sz="2400" b="1" dirty="0" err="1" smtClean="0">
                <a:solidFill>
                  <a:schemeClr val="bg1"/>
                </a:solidFill>
              </a:rPr>
              <a:t>mitriformes</a:t>
            </a:r>
            <a:endParaRPr lang="fr-BE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40768"/>
            <a:ext cx="914400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K1-2-3-4-5-6-7-9 - clé H</a:t>
            </a:r>
          </a:p>
          <a:p>
            <a:r>
              <a:rPr lang="fr-BE" sz="5400" dirty="0" smtClean="0"/>
              <a:t>                                     (p.23) </a:t>
            </a:r>
          </a:p>
          <a:p>
            <a:r>
              <a:rPr lang="fr-BE" sz="5400" dirty="0" smtClean="0"/>
              <a:t>-1-2-5-12-13-14/1 </a:t>
            </a:r>
          </a:p>
          <a:p>
            <a:r>
              <a:rPr lang="fr-BE" sz="5400" dirty="0" smtClean="0"/>
              <a:t>             (</a:t>
            </a:r>
            <a:r>
              <a:rPr lang="fr-BE" sz="5400" i="1" dirty="0" err="1" smtClean="0"/>
              <a:t>Coprinellus</a:t>
            </a:r>
            <a:r>
              <a:rPr lang="fr-BE" sz="5400" dirty="0" smtClean="0"/>
              <a:t>, p.662) </a:t>
            </a:r>
          </a:p>
          <a:p>
            <a:r>
              <a:rPr lang="fr-BE" sz="5400" dirty="0" smtClean="0"/>
              <a:t>1/1, clé A</a:t>
            </a:r>
          </a:p>
          <a:p>
            <a:r>
              <a:rPr lang="fr-BE" sz="5400" dirty="0" smtClean="0"/>
              <a:t>-1-2-3/2 = </a:t>
            </a:r>
            <a:r>
              <a:rPr lang="fr-BE" sz="5400" i="1" dirty="0" err="1" smtClean="0">
                <a:solidFill>
                  <a:srgbClr val="FFFF00"/>
                </a:solidFill>
              </a:rPr>
              <a:t>micaceus</a:t>
            </a:r>
            <a:endParaRPr lang="fr-BE" sz="5400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 descr="Fichier:2012-12-31 Hebeloma crustuliniforme (Bull.) Quél 298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6555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6000" dirty="0" smtClean="0"/>
              <a:t>K1-2-3-4-5-6-7-9 - clé G (p.20) - 1-7-8-11-12-14-18-19-22-23-24-25/2 - (p.57)  </a:t>
            </a:r>
          </a:p>
          <a:p>
            <a:r>
              <a:rPr lang="fr-BE" sz="6000" dirty="0" smtClean="0"/>
              <a:t>1-2-3-4-5/1 - clé E (p.910)</a:t>
            </a:r>
          </a:p>
          <a:p>
            <a:r>
              <a:rPr lang="fr-BE" sz="6000" dirty="0" smtClean="0"/>
              <a:t>Section </a:t>
            </a:r>
            <a:r>
              <a:rPr lang="fr-BE" sz="6000" i="1" dirty="0" err="1" smtClean="0"/>
              <a:t>Denudata</a:t>
            </a:r>
            <a:r>
              <a:rPr lang="fr-BE" sz="6000" dirty="0" smtClean="0"/>
              <a:t> - 1-6-7-8-9/2 = </a:t>
            </a:r>
            <a:r>
              <a:rPr lang="fr-BE" sz="6000" i="1" dirty="0" err="1" smtClean="0">
                <a:solidFill>
                  <a:srgbClr val="FFFF00"/>
                </a:solidFill>
              </a:rPr>
              <a:t>crustuliniforme</a:t>
            </a:r>
            <a:endParaRPr lang="fr-BE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2" descr="Entoloma livid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6555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6000" dirty="0" smtClean="0"/>
              <a:t>K1-2-3-4-5-6-7-8/1- clé E (p.20) - 1-2-3-6-7/1 - (</a:t>
            </a:r>
            <a:r>
              <a:rPr lang="fr-BE" sz="6000" i="1" dirty="0" err="1" smtClean="0"/>
              <a:t>Entolomataceae</a:t>
            </a:r>
            <a:r>
              <a:rPr lang="fr-BE" sz="6000" dirty="0" smtClean="0"/>
              <a:t>, p.46)  </a:t>
            </a:r>
          </a:p>
          <a:p>
            <a:r>
              <a:rPr lang="fr-BE" sz="6000" dirty="0" smtClean="0"/>
              <a:t>1-2/2 </a:t>
            </a:r>
            <a:r>
              <a:rPr lang="fr-BE" sz="6000" i="1" dirty="0" err="1" smtClean="0">
                <a:solidFill>
                  <a:srgbClr val="FFFF00"/>
                </a:solidFill>
              </a:rPr>
              <a:t>Entoloma</a:t>
            </a:r>
            <a:r>
              <a:rPr lang="fr-BE" sz="6000" dirty="0" smtClean="0"/>
              <a:t> p.47</a:t>
            </a:r>
          </a:p>
          <a:p>
            <a:r>
              <a:rPr lang="fr-BE" sz="6000" i="1" dirty="0" smtClean="0"/>
              <a:t>clé </a:t>
            </a:r>
            <a:r>
              <a:rPr lang="fr-BE" sz="6000" dirty="0" smtClean="0"/>
              <a:t>J, p.553, </a:t>
            </a:r>
            <a:endParaRPr lang="fr-BE" sz="6000" i="1" dirty="0" smtClean="0"/>
          </a:p>
          <a:p>
            <a:r>
              <a:rPr lang="fr-BE" sz="6000" dirty="0" smtClean="0"/>
              <a:t>1-2-3-4-5-6-9-10-11/1 </a:t>
            </a:r>
          </a:p>
          <a:p>
            <a:r>
              <a:rPr lang="fr-BE" sz="6000" dirty="0" smtClean="0"/>
              <a:t>= </a:t>
            </a:r>
            <a:r>
              <a:rPr lang="fr-BE" sz="6000" i="1" dirty="0" err="1" smtClean="0">
                <a:solidFill>
                  <a:srgbClr val="FFFF00"/>
                </a:solidFill>
              </a:rPr>
              <a:t>sinuatum</a:t>
            </a:r>
            <a:r>
              <a:rPr lang="fr-BE" sz="6000" i="1" dirty="0" smtClean="0">
                <a:solidFill>
                  <a:srgbClr val="FFFF00"/>
                </a:solidFill>
              </a:rPr>
              <a:t> (</a:t>
            </a:r>
            <a:r>
              <a:rPr lang="fr-BE" sz="6000" i="1" dirty="0" err="1" smtClean="0">
                <a:solidFill>
                  <a:srgbClr val="FFFF00"/>
                </a:solidFill>
              </a:rPr>
              <a:t>lividum</a:t>
            </a:r>
            <a:r>
              <a:rPr lang="fr-BE" sz="6000" i="1" dirty="0" smtClean="0">
                <a:solidFill>
                  <a:srgbClr val="FFFF00"/>
                </a:solidFill>
              </a:rPr>
              <a:t>)</a:t>
            </a:r>
            <a:endParaRPr lang="fr-BE" sz="6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 descr="Inocybe macu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6555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6000" dirty="0" smtClean="0"/>
              <a:t>K1-2-3-4-5-6-7-9/1- clé G (p.20) - 1-7-8-9-10/2 - (</a:t>
            </a:r>
            <a:r>
              <a:rPr lang="fr-BE" sz="6000" i="1" dirty="0" smtClean="0">
                <a:solidFill>
                  <a:srgbClr val="FFFF00"/>
                </a:solidFill>
              </a:rPr>
              <a:t>Inocybe</a:t>
            </a:r>
            <a:r>
              <a:rPr lang="fr-BE" sz="6000" dirty="0" smtClean="0"/>
              <a:t>, p.60)  </a:t>
            </a:r>
          </a:p>
          <a:p>
            <a:r>
              <a:rPr lang="fr-BE" sz="6000" dirty="0" smtClean="0"/>
              <a:t>1-2/2 (p.985) – clé B</a:t>
            </a:r>
          </a:p>
          <a:p>
            <a:r>
              <a:rPr lang="fr-BE" sz="6000" i="1" dirty="0" err="1" smtClean="0"/>
              <a:t>Inosperma</a:t>
            </a:r>
            <a:r>
              <a:rPr lang="fr-BE" sz="6000" dirty="0" smtClean="0"/>
              <a:t> -</a:t>
            </a:r>
          </a:p>
          <a:p>
            <a:r>
              <a:rPr lang="fr-BE" sz="6000" b="1" dirty="0" smtClean="0"/>
              <a:t>1-8-10-11-21-22/1 </a:t>
            </a:r>
          </a:p>
          <a:p>
            <a:r>
              <a:rPr lang="fr-BE" sz="6000" b="1" dirty="0" smtClean="0"/>
              <a:t>= </a:t>
            </a:r>
            <a:r>
              <a:rPr lang="fr-BE" sz="6000" b="1" i="1" dirty="0" err="1" smtClean="0">
                <a:solidFill>
                  <a:srgbClr val="FFFF00"/>
                </a:solidFill>
              </a:rPr>
              <a:t>maculata</a:t>
            </a:r>
            <a:endParaRPr lang="fr-BE" sz="6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2017 MonLivreMicro\photos\Hypoxylon multiformeMLperithec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388" y="0"/>
            <a:ext cx="91813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6" name="Picture 2" descr="Pleurotus pulmonari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4" name="Picture 2" descr="Pleurotus pulmonari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7041"/>
            <a:ext cx="9144000" cy="6410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6000" dirty="0" smtClean="0"/>
              <a:t>K1-2-3-4-5-6/1- clé D, </a:t>
            </a:r>
          </a:p>
          <a:p>
            <a:r>
              <a:rPr lang="fr-BE" sz="6000" dirty="0" smtClean="0"/>
              <a:t>p. 12 – </a:t>
            </a:r>
          </a:p>
          <a:p>
            <a:r>
              <a:rPr lang="fr-BE" sz="6000" dirty="0" smtClean="0"/>
              <a:t>1-3-4-31-47-48-49-50-52-54-57-58-62-63-64-65/2</a:t>
            </a:r>
          </a:p>
          <a:p>
            <a:r>
              <a:rPr lang="fr-BE" sz="6000" dirty="0" smtClean="0"/>
              <a:t>= </a:t>
            </a:r>
            <a:r>
              <a:rPr lang="fr-BE" sz="6000" i="1" dirty="0" err="1" smtClean="0">
                <a:solidFill>
                  <a:srgbClr val="FFFF00"/>
                </a:solidFill>
              </a:rPr>
              <a:t>Pleurotus</a:t>
            </a:r>
            <a:r>
              <a:rPr lang="fr-BE" sz="6000" i="1" dirty="0" smtClean="0"/>
              <a:t>, </a:t>
            </a:r>
            <a:r>
              <a:rPr lang="fr-BE" sz="6000" dirty="0" smtClean="0"/>
              <a:t>p. 374</a:t>
            </a:r>
          </a:p>
          <a:p>
            <a:r>
              <a:rPr lang="fr-BE" sz="6000" i="1" dirty="0" smtClean="0"/>
              <a:t>1-4-5/2 = </a:t>
            </a:r>
            <a:r>
              <a:rPr lang="fr-BE" sz="6000" i="1" dirty="0" err="1" smtClean="0">
                <a:solidFill>
                  <a:srgbClr val="FFFF00"/>
                </a:solidFill>
              </a:rPr>
              <a:t>pulmonarius</a:t>
            </a:r>
            <a:r>
              <a:rPr lang="fr-BE" sz="6000" i="1" dirty="0" smtClean="0"/>
              <a:t> </a:t>
            </a:r>
            <a:endParaRPr lang="fr-BE" sz="6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ctarius acerri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487" y="0"/>
            <a:ext cx="9267487" cy="685800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588224" y="6273225"/>
            <a:ext cx="25557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sporée claire</a:t>
            </a:r>
            <a:endParaRPr lang="fr-BE" sz="3200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506" name="Picture 2" descr="Lactarius acerri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6000" dirty="0" smtClean="0"/>
              <a:t>K1-2-3-4-5-6/1 clé D, p. 12 </a:t>
            </a:r>
          </a:p>
          <a:p>
            <a:pPr>
              <a:buFontTx/>
              <a:buChar char="-"/>
            </a:pPr>
            <a:r>
              <a:rPr lang="fr-BE" sz="6000" dirty="0" smtClean="0"/>
              <a:t>1-2/2 </a:t>
            </a:r>
            <a:r>
              <a:rPr lang="fr-BE" sz="6000" i="1" dirty="0" err="1" smtClean="0">
                <a:solidFill>
                  <a:srgbClr val="FFFF00"/>
                </a:solidFill>
              </a:rPr>
              <a:t>Lactarius</a:t>
            </a:r>
            <a:r>
              <a:rPr lang="fr-BE" sz="6000" dirty="0" smtClean="0"/>
              <a:t>, p. 29 - 1-2-4-5-6-7-8-9/1 clé G, p. 132 </a:t>
            </a:r>
          </a:p>
          <a:p>
            <a:pPr>
              <a:buFontTx/>
              <a:buChar char="-"/>
            </a:pPr>
            <a:r>
              <a:rPr lang="fr-BE" sz="6000" dirty="0" smtClean="0"/>
              <a:t>- 1/1 = </a:t>
            </a:r>
            <a:r>
              <a:rPr lang="fr-BE" sz="6000" i="1" dirty="0" err="1" smtClean="0">
                <a:solidFill>
                  <a:srgbClr val="FFFF00"/>
                </a:solidFill>
              </a:rPr>
              <a:t>acerrimus</a:t>
            </a:r>
            <a:endParaRPr lang="fr-BE" sz="6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 descr="Rugosomyces carneus (Calocybe carne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K1-2-3-4-5-6/1 clé D, p. 12  1-3-4-31-47-132-137-153-154-156-160-163-165-166-170-171-172/1 </a:t>
            </a:r>
            <a:endParaRPr lang="fr-BE" sz="5400" dirty="0" smtClean="0"/>
          </a:p>
          <a:p>
            <a:r>
              <a:rPr lang="fr-BE" sz="5400" i="1" dirty="0" err="1" smtClean="0">
                <a:solidFill>
                  <a:srgbClr val="FFFF00"/>
                </a:solidFill>
              </a:rPr>
              <a:t>Rugosomyces</a:t>
            </a:r>
            <a:r>
              <a:rPr lang="fr-BE" sz="5400" i="1" dirty="0" smtClean="0"/>
              <a:t>,</a:t>
            </a:r>
            <a:r>
              <a:rPr lang="fr-BE" sz="5400" dirty="0" smtClean="0"/>
              <a:t> p. 592 </a:t>
            </a:r>
          </a:p>
          <a:p>
            <a:r>
              <a:rPr lang="fr-BE" sz="5400" dirty="0" smtClean="0"/>
              <a:t>ou ....153-173-182-183-205-206-211-212-214-214/1</a:t>
            </a:r>
          </a:p>
          <a:p>
            <a:r>
              <a:rPr lang="fr-BE" sz="5400" i="1" dirty="0" smtClean="0"/>
              <a:t>                         = </a:t>
            </a:r>
            <a:r>
              <a:rPr lang="fr-BE" sz="5400" i="1" dirty="0" err="1" smtClean="0">
                <a:solidFill>
                  <a:srgbClr val="FFFF00"/>
                </a:solidFill>
              </a:rPr>
              <a:t>carneus</a:t>
            </a:r>
            <a:endParaRPr lang="fr-BE" sz="5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Laccaria amethys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 descr="Laccaria amethys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ypoxylon multifor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K1-2-3-4-5-6/1 - clé D, p.12 </a:t>
            </a:r>
          </a:p>
          <a:p>
            <a:r>
              <a:rPr lang="fr-BE" sz="5400" dirty="0" smtClean="0"/>
              <a:t>-1-3-4-31-47-132-137-153-173-174-175-176/2 </a:t>
            </a:r>
            <a:r>
              <a:rPr lang="fr-BE" sz="5400" i="1" dirty="0" err="1" smtClean="0">
                <a:solidFill>
                  <a:srgbClr val="FFFF00"/>
                </a:solidFill>
              </a:rPr>
              <a:t>Laccaria</a:t>
            </a:r>
            <a:r>
              <a:rPr lang="fr-BE" sz="5400" dirty="0" smtClean="0"/>
              <a:t>, p. 730 </a:t>
            </a:r>
          </a:p>
          <a:p>
            <a:r>
              <a:rPr lang="fr-BE" sz="5400" dirty="0" smtClean="0"/>
              <a:t>ou autre possibilité : ……….175-177-178/1 - (p.730) – 1/1</a:t>
            </a:r>
          </a:p>
          <a:p>
            <a:r>
              <a:rPr lang="fr-BE" sz="5400" i="1" dirty="0" smtClean="0"/>
              <a:t>                   = </a:t>
            </a:r>
            <a:r>
              <a:rPr lang="fr-BE" sz="5400" i="1" dirty="0" smtClean="0">
                <a:solidFill>
                  <a:srgbClr val="FFFF00"/>
                </a:solidFill>
              </a:rPr>
              <a:t>amethystina</a:t>
            </a:r>
            <a:endParaRPr lang="fr-BE" sz="5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0" name="Picture 2" descr="Dermocybe semisanguine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28625"/>
            <a:ext cx="8572500" cy="6429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K1-2-3-4-5-6-7-9/1 clé G, p. 20   - 1-7-8-12-14-18-19-22 clé des sous-genres, p. 52 - 1-2-4-5-6/1 </a:t>
            </a:r>
            <a:endParaRPr lang="fr-BE" sz="5400" dirty="0" smtClean="0"/>
          </a:p>
          <a:p>
            <a:r>
              <a:rPr lang="fr-BE" sz="5400" dirty="0" err="1" smtClean="0"/>
              <a:t>s.genre</a:t>
            </a:r>
            <a:r>
              <a:rPr lang="fr-BE" sz="5400" dirty="0" smtClean="0"/>
              <a:t> </a:t>
            </a:r>
            <a:r>
              <a:rPr lang="fr-BE" sz="5400" i="1" dirty="0" err="1" smtClean="0"/>
              <a:t>Cortinarius</a:t>
            </a:r>
            <a:r>
              <a:rPr lang="fr-BE" sz="5400" dirty="0" smtClean="0"/>
              <a:t>, p. 52  </a:t>
            </a:r>
          </a:p>
          <a:p>
            <a:r>
              <a:rPr lang="fr-BE" sz="5400" dirty="0" smtClean="0"/>
              <a:t>-1-2/1, clé D, </a:t>
            </a:r>
            <a:r>
              <a:rPr lang="fr-BE" sz="5400" i="1" dirty="0" err="1" smtClean="0">
                <a:solidFill>
                  <a:srgbClr val="FFFF00"/>
                </a:solidFill>
              </a:rPr>
              <a:t>Dermocybe</a:t>
            </a:r>
            <a:r>
              <a:rPr lang="fr-BE" sz="5400" dirty="0" smtClean="0"/>
              <a:t>, p. 769 - 1-2-4-6-7/1</a:t>
            </a:r>
          </a:p>
          <a:p>
            <a:r>
              <a:rPr lang="fr-BE" sz="5400" dirty="0" smtClean="0"/>
              <a:t>= </a:t>
            </a:r>
            <a:r>
              <a:rPr lang="fr-BE" sz="5400" i="1" dirty="0" err="1" smtClean="0">
                <a:solidFill>
                  <a:srgbClr val="FFFF00"/>
                </a:solidFill>
              </a:rPr>
              <a:t>semisanguineus</a:t>
            </a:r>
            <a:endParaRPr lang="fr-BE" sz="5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0" name="Picture 2" descr="Lyophyllum decas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40" y="0"/>
            <a:ext cx="9112560" cy="6695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5400" dirty="0" smtClean="0"/>
              <a:t>K1-2-3-4-5-6 - clé D (p.12) </a:t>
            </a:r>
          </a:p>
          <a:p>
            <a:r>
              <a:rPr lang="fr-BE" sz="5400" dirty="0" smtClean="0"/>
              <a:t>-1-3-4 -31-47-132-137-153-173-182-183-205-206-211-212-213-214/2 </a:t>
            </a:r>
            <a:r>
              <a:rPr lang="fr-BE" sz="5400" i="1" dirty="0" smtClean="0">
                <a:solidFill>
                  <a:srgbClr val="FFFF00"/>
                </a:solidFill>
              </a:rPr>
              <a:t>Lyophyllum</a:t>
            </a:r>
            <a:r>
              <a:rPr lang="fr-BE" sz="5400" dirty="0" smtClean="0"/>
              <a:t>, p.583 </a:t>
            </a:r>
          </a:p>
          <a:p>
            <a:r>
              <a:rPr lang="fr-BE" sz="5400" dirty="0" smtClean="0"/>
              <a:t>-1-2/1 - clé B, </a:t>
            </a:r>
            <a:r>
              <a:rPr lang="fr-BE" sz="5400" i="1" dirty="0" err="1" smtClean="0"/>
              <a:t>Difformia</a:t>
            </a:r>
            <a:r>
              <a:rPr lang="fr-BE" sz="5400" dirty="0" smtClean="0"/>
              <a:t>, p.587 - 1-2/2</a:t>
            </a:r>
          </a:p>
          <a:p>
            <a:r>
              <a:rPr lang="fr-BE" sz="5400" i="1" dirty="0" smtClean="0"/>
              <a:t>                       = </a:t>
            </a:r>
            <a:r>
              <a:rPr lang="fr-BE" sz="5400" i="1" dirty="0" err="1" smtClean="0">
                <a:solidFill>
                  <a:srgbClr val="FFFF00"/>
                </a:solidFill>
              </a:rPr>
              <a:t>decastes</a:t>
            </a:r>
            <a:endParaRPr lang="fr-BE" sz="5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762" name="Picture 2" descr="Clitocybe agrestis (Clitocybe graminicol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6" name="Picture 2" descr="Clitocybe agrestis (Clitocybe graminicol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0"/>
            <a:ext cx="9036496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BE" sz="5400" dirty="0" smtClean="0"/>
          </a:p>
          <a:p>
            <a:r>
              <a:rPr lang="fr-BE" sz="5400" dirty="0" smtClean="0"/>
              <a:t>K1-2-3-4-5-6/1 - clé D (p.12) - 1-3-4-31-47-66-84-86-99-108-113-121-122-125-128-129/1 </a:t>
            </a:r>
            <a:r>
              <a:rPr lang="fr-BE" sz="5400" i="1" dirty="0" smtClean="0">
                <a:solidFill>
                  <a:srgbClr val="FFFF00"/>
                </a:solidFill>
              </a:rPr>
              <a:t>Clitocybe</a:t>
            </a:r>
            <a:r>
              <a:rPr lang="fr-BE" sz="5400" dirty="0" smtClean="0">
                <a:solidFill>
                  <a:srgbClr val="FFFF00"/>
                </a:solidFill>
              </a:rPr>
              <a:t>,</a:t>
            </a:r>
            <a:r>
              <a:rPr lang="fr-BE" sz="5400" dirty="0" smtClean="0"/>
              <a:t> p. 46 </a:t>
            </a:r>
          </a:p>
          <a:p>
            <a:pPr>
              <a:buFontTx/>
              <a:buChar char="-"/>
            </a:pPr>
            <a:r>
              <a:rPr lang="fr-BE" sz="5400" dirty="0" smtClean="0"/>
              <a:t>1-2/1 clé B, p. 454 </a:t>
            </a:r>
          </a:p>
          <a:p>
            <a:pPr>
              <a:buFontTx/>
              <a:buChar char="-"/>
            </a:pPr>
            <a:r>
              <a:rPr lang="fr-BE" sz="5400" dirty="0" smtClean="0"/>
              <a:t> 1-2-3-6-7-8-11/1</a:t>
            </a:r>
          </a:p>
          <a:p>
            <a:pPr>
              <a:buFontTx/>
              <a:buChar char="-"/>
            </a:pPr>
            <a:r>
              <a:rPr lang="fr-BE" sz="5400" i="1" dirty="0" smtClean="0"/>
              <a:t>= </a:t>
            </a:r>
            <a:r>
              <a:rPr lang="fr-BE" sz="5400" i="1" dirty="0" err="1" smtClean="0">
                <a:solidFill>
                  <a:srgbClr val="FFFF00"/>
                </a:solidFill>
              </a:rPr>
              <a:t>graminicola</a:t>
            </a:r>
            <a:endParaRPr lang="fr-BE" sz="5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954" name="Picture 2" descr="Macrolepiota proc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972" y="1196753"/>
            <a:ext cx="9196972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38" name="Picture 2" descr="Z:\000 Massembre 2021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4" y="0"/>
            <a:ext cx="91358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Périthèce : définition et explic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1444" name="AutoShape 4" descr="Périthèce : définition et explic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0114" name="AutoShape 2" descr="Fichier:Pycnide Guignardia bidwelli.svg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7884368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à coins arrondis 7"/>
          <p:cNvSpPr/>
          <p:nvPr/>
        </p:nvSpPr>
        <p:spPr>
          <a:xfrm>
            <a:off x="0" y="0"/>
            <a:ext cx="2987824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La pycnide    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BE" sz="5400" dirty="0" smtClean="0"/>
          </a:p>
          <a:p>
            <a:r>
              <a:rPr lang="fr-BE" sz="5400" dirty="0" smtClean="0"/>
              <a:t>K1-2-3-4-5-6/1 - clé D (p.12) -1-3-4-5-7-10-20-21/1          </a:t>
            </a:r>
            <a:r>
              <a:rPr lang="fr-BE" sz="5400" i="1" dirty="0" err="1" smtClean="0">
                <a:solidFill>
                  <a:srgbClr val="FFFF00"/>
                </a:solidFill>
              </a:rPr>
              <a:t>Macrolepiota</a:t>
            </a:r>
            <a:r>
              <a:rPr lang="fr-BE" sz="5400" dirty="0" smtClean="0"/>
              <a:t>, p.651 </a:t>
            </a:r>
          </a:p>
          <a:p>
            <a:r>
              <a:rPr lang="fr-BE" sz="5400" dirty="0" smtClean="0"/>
              <a:t>-1-4-5-7/1</a:t>
            </a:r>
          </a:p>
          <a:p>
            <a:r>
              <a:rPr lang="fr-BE" sz="5400" i="1" dirty="0" smtClean="0"/>
              <a:t>= </a:t>
            </a:r>
            <a:r>
              <a:rPr lang="fr-BE" sz="5400" i="1" dirty="0" err="1" smtClean="0">
                <a:solidFill>
                  <a:srgbClr val="FFFF00"/>
                </a:solidFill>
              </a:rPr>
              <a:t>procera</a:t>
            </a:r>
            <a:endParaRPr lang="fr-BE" sz="5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098" name="Picture 2" descr="Russula ochroleu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 descr="Russula ochroleu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36496" cy="5909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BE" sz="5400" dirty="0" smtClean="0"/>
          </a:p>
          <a:p>
            <a:r>
              <a:rPr lang="fr-BE" sz="5400" dirty="0" smtClean="0"/>
              <a:t>K1-2-3-4-5-6/1 clé D (p.12) </a:t>
            </a:r>
          </a:p>
          <a:p>
            <a:pPr>
              <a:buFontTx/>
              <a:buChar char="-"/>
            </a:pPr>
            <a:r>
              <a:rPr lang="fr-BE" sz="5400" dirty="0" smtClean="0"/>
              <a:t>1-3/1 (p.29) </a:t>
            </a:r>
          </a:p>
          <a:p>
            <a:pPr>
              <a:buFontTx/>
              <a:buChar char="-"/>
            </a:pPr>
            <a:r>
              <a:rPr lang="fr-BE" sz="5400" dirty="0" smtClean="0"/>
              <a:t>1-2-3-4-5/1 clé E (p.158) section </a:t>
            </a:r>
            <a:r>
              <a:rPr lang="fr-BE" sz="5400" i="1" dirty="0" smtClean="0">
                <a:solidFill>
                  <a:srgbClr val="FFFF00"/>
                </a:solidFill>
              </a:rPr>
              <a:t>Russula</a:t>
            </a:r>
            <a:r>
              <a:rPr lang="fr-BE" sz="5400" i="1" dirty="0" smtClean="0"/>
              <a:t> </a:t>
            </a:r>
          </a:p>
          <a:p>
            <a:pPr>
              <a:buFontTx/>
              <a:buChar char="-"/>
            </a:pPr>
            <a:r>
              <a:rPr lang="fr-BE" sz="5400" dirty="0" smtClean="0"/>
              <a:t>1-2-3-4-5-6/1</a:t>
            </a:r>
          </a:p>
          <a:p>
            <a:r>
              <a:rPr lang="fr-BE" sz="5400" i="1" dirty="0" smtClean="0"/>
              <a:t>             = </a:t>
            </a:r>
            <a:r>
              <a:rPr lang="fr-BE" sz="5400" i="1" dirty="0" err="1" smtClean="0">
                <a:solidFill>
                  <a:srgbClr val="FFFF00"/>
                </a:solidFill>
              </a:rPr>
              <a:t>ochroleuca</a:t>
            </a:r>
            <a:endParaRPr lang="fr-BE" sz="5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07504" y="692696"/>
            <a:ext cx="8856984" cy="3816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7200" b="1" dirty="0" smtClean="0"/>
              <a:t>Moisissures et conidies …</a:t>
            </a:r>
            <a:endParaRPr lang="fr-BE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Sepedonium chrysosperm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355976" y="0"/>
            <a:ext cx="4788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i="1" dirty="0" err="1" smtClean="0">
                <a:solidFill>
                  <a:srgbClr val="FFFF00"/>
                </a:solidFill>
              </a:rPr>
              <a:t>Sepedonium</a:t>
            </a:r>
            <a:r>
              <a:rPr lang="fr-BE" sz="2400" b="1" i="1" dirty="0" smtClean="0">
                <a:solidFill>
                  <a:srgbClr val="FFFF00"/>
                </a:solidFill>
              </a:rPr>
              <a:t> </a:t>
            </a:r>
            <a:r>
              <a:rPr lang="fr-BE" sz="2400" b="1" i="1" dirty="0" err="1" smtClean="0">
                <a:solidFill>
                  <a:srgbClr val="FFFF00"/>
                </a:solidFill>
              </a:rPr>
              <a:t>chrysospermum</a:t>
            </a:r>
            <a:endParaRPr lang="fr-BE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1772816"/>
            <a:ext cx="9144000" cy="2160240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6000" b="1" dirty="0" smtClean="0">
                <a:solidFill>
                  <a:schemeClr val="tx1"/>
                </a:solidFill>
              </a:rPr>
              <a:t>La technique de préparation classique</a:t>
            </a:r>
            <a:endParaRPr lang="fr-BE" sz="7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Cladosporium herbar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067944" y="0"/>
            <a:ext cx="5076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i="1" dirty="0" smtClean="0">
                <a:solidFill>
                  <a:srgbClr val="FFFF00"/>
                </a:solidFill>
              </a:rPr>
              <a:t>Cladosporium </a:t>
            </a:r>
            <a:r>
              <a:rPr lang="fr-BE" sz="2400" b="1" i="1" dirty="0" err="1" smtClean="0">
                <a:solidFill>
                  <a:srgbClr val="FFFF00"/>
                </a:solidFill>
              </a:rPr>
              <a:t>herbarium</a:t>
            </a:r>
            <a:endParaRPr lang="fr-BE" sz="2400" b="1" i="1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660232" y="64533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Photo M. Lecomte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AMF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96136" y="0"/>
            <a:ext cx="33478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i="1" dirty="0" smtClean="0">
                <a:solidFill>
                  <a:srgbClr val="FFFF00"/>
                </a:solidFill>
              </a:rPr>
              <a:t>Botrytis </a:t>
            </a:r>
            <a:r>
              <a:rPr lang="fr-BE" sz="2400" b="1" i="1" dirty="0" err="1" smtClean="0">
                <a:solidFill>
                  <a:srgbClr val="FFFF00"/>
                </a:solidFill>
              </a:rPr>
              <a:t>cinerea</a:t>
            </a:r>
            <a:endParaRPr lang="fr-BE" sz="2400" b="1" i="1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660232" y="64533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Photo M. Lecomte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1772816"/>
            <a:ext cx="9144000" cy="2160240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6000" b="1" dirty="0" smtClean="0">
                <a:solidFill>
                  <a:schemeClr val="tx1"/>
                </a:solidFill>
              </a:rPr>
              <a:t>La technique du papier collant</a:t>
            </a:r>
            <a:endParaRPr lang="fr-BE" sz="7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48" y="0"/>
            <a:ext cx="9115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0" y="0"/>
            <a:ext cx="288032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i="1" dirty="0" err="1" smtClean="0">
                <a:solidFill>
                  <a:srgbClr val="01FF74"/>
                </a:solidFill>
              </a:rPr>
              <a:t>Didymella</a:t>
            </a:r>
            <a:r>
              <a:rPr lang="fr-BE" sz="2800" b="1" i="1" dirty="0" smtClean="0">
                <a:solidFill>
                  <a:srgbClr val="01FF74"/>
                </a:solidFill>
              </a:rPr>
              <a:t> </a:t>
            </a:r>
            <a:r>
              <a:rPr lang="fr-BE" sz="2800" b="1" i="1" dirty="0" err="1" smtClean="0">
                <a:solidFill>
                  <a:srgbClr val="01FF74"/>
                </a:solidFill>
              </a:rPr>
              <a:t>bryoniae</a:t>
            </a:r>
            <a:endParaRPr lang="fr-BE" sz="2800" b="1" i="1" dirty="0">
              <a:solidFill>
                <a:srgbClr val="01FF7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lternaria toma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46805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i="1" dirty="0" err="1" smtClean="0">
                <a:solidFill>
                  <a:srgbClr val="FFFF00"/>
                </a:solidFill>
              </a:rPr>
              <a:t>Alternaria</a:t>
            </a:r>
            <a:r>
              <a:rPr lang="fr-BE" sz="2400" b="1" i="1" dirty="0" smtClean="0">
                <a:solidFill>
                  <a:srgbClr val="FFFF00"/>
                </a:solidFill>
              </a:rPr>
              <a:t> </a:t>
            </a:r>
            <a:r>
              <a:rPr lang="fr-BE" sz="2400" b="1" i="1" dirty="0" err="1" smtClean="0">
                <a:solidFill>
                  <a:srgbClr val="FFFF00"/>
                </a:solidFill>
              </a:rPr>
              <a:t>tomato</a:t>
            </a:r>
            <a:r>
              <a:rPr lang="fr-BE" sz="2400" b="1" i="1" dirty="0" smtClean="0">
                <a:solidFill>
                  <a:srgbClr val="FFFF00"/>
                </a:solidFill>
              </a:rPr>
              <a:t> </a:t>
            </a:r>
            <a:r>
              <a:rPr lang="fr-BE" sz="2400" b="1" dirty="0" smtClean="0"/>
              <a:t>sur tomate</a:t>
            </a:r>
            <a:endParaRPr lang="fr-BE" sz="2400" b="1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4211960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Photo J. </a:t>
            </a:r>
            <a:r>
              <a:rPr lang="fr-BE" dirty="0" err="1" smtClean="0">
                <a:solidFill>
                  <a:schemeClr val="bg1"/>
                </a:solidFill>
              </a:rPr>
              <a:t>Pellicani</a:t>
            </a:r>
            <a:endParaRPr lang="fr-B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Aspergillus sp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9"/>
            <a:ext cx="9144000" cy="623731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61561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Pinceau de </a:t>
            </a:r>
            <a:r>
              <a:rPr lang="fr-BE" sz="2400" b="1" i="1" dirty="0" smtClean="0">
                <a:solidFill>
                  <a:srgbClr val="FFFF00"/>
                </a:solidFill>
              </a:rPr>
              <a:t>Penicillium</a:t>
            </a:r>
            <a:r>
              <a:rPr lang="fr-BE" sz="2400" b="1" dirty="0" smtClean="0">
                <a:solidFill>
                  <a:srgbClr val="FFFF00"/>
                </a:solidFill>
              </a:rPr>
              <a:t> </a:t>
            </a:r>
            <a:r>
              <a:rPr lang="fr-BE" sz="2400" b="1" i="1" dirty="0" err="1" smtClean="0">
                <a:solidFill>
                  <a:srgbClr val="FFFF00"/>
                </a:solidFill>
              </a:rPr>
              <a:t>glaucum</a:t>
            </a:r>
            <a:endParaRPr lang="fr-BE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cel\Pictures\2013 Microscopie\ConidiesChaine#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351"/>
            <a:ext cx="8460432" cy="684264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543600" y="6150114"/>
            <a:ext cx="3600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>
                <a:latin typeface="Arial" pitchFamily="34" charset="0"/>
                <a:cs typeface="Arial" pitchFamily="34" charset="0"/>
              </a:rPr>
              <a:t>Chaîne de conidies chez </a:t>
            </a:r>
            <a:r>
              <a:rPr lang="fr-BE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Penicillium </a:t>
            </a:r>
            <a:r>
              <a:rPr lang="fr-BE" sz="20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fr-BE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BE" sz="20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WordArt 3"/>
          <p:cNvSpPr>
            <a:spLocks noChangeArrowheads="1" noChangeShapeType="1" noTextEdit="1"/>
          </p:cNvSpPr>
          <p:nvPr/>
        </p:nvSpPr>
        <p:spPr bwMode="auto">
          <a:xfrm>
            <a:off x="5580112" y="2060848"/>
            <a:ext cx="3240360" cy="479715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083"/>
              </a:avLst>
            </a:prstTxWarp>
          </a:bodyPr>
          <a:lstStyle/>
          <a:p>
            <a:pPr algn="ctr"/>
            <a:r>
              <a:rPr lang="fr-BE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latin typeface="Impact"/>
              </a:rPr>
              <a:t>F I N </a:t>
            </a:r>
          </a:p>
        </p:txBody>
      </p:sp>
      <p:pic>
        <p:nvPicPr>
          <p:cNvPr id="16386" name="Picture 2" descr="F:\000Mes images\Marc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57209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79512" y="116632"/>
            <a:ext cx="7128792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6600" b="1" dirty="0" smtClean="0">
                <a:solidFill>
                  <a:srgbClr val="01FF74"/>
                </a:solidFill>
              </a:rPr>
              <a:t>Basidiomycètes </a:t>
            </a:r>
            <a:endParaRPr lang="fr-BE" sz="66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3" name="Flèche à angle droit 2"/>
          <p:cNvSpPr/>
          <p:nvPr/>
        </p:nvSpPr>
        <p:spPr>
          <a:xfrm rot="5400000">
            <a:off x="401256" y="1839104"/>
            <a:ext cx="1296144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à coins arrondis 4"/>
          <p:cNvSpPr/>
          <p:nvPr/>
        </p:nvSpPr>
        <p:spPr>
          <a:xfrm>
            <a:off x="1547664" y="5229200"/>
            <a:ext cx="7128792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8000" b="1" dirty="0" err="1" smtClean="0">
                <a:solidFill>
                  <a:srgbClr val="01FF74"/>
                </a:solidFill>
              </a:rPr>
              <a:t>ascome</a:t>
            </a:r>
            <a:r>
              <a:rPr lang="fr-BE" sz="6600" b="1" dirty="0" smtClean="0">
                <a:solidFill>
                  <a:srgbClr val="01FF74"/>
                </a:solidFill>
              </a:rPr>
              <a:t>  </a:t>
            </a:r>
            <a:endParaRPr lang="fr-BE" sz="66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07504" y="3645024"/>
            <a:ext cx="626469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6600" b="1" dirty="0" smtClean="0">
                <a:solidFill>
                  <a:srgbClr val="01FF74"/>
                </a:solidFill>
              </a:rPr>
              <a:t>Ascomycètes </a:t>
            </a:r>
            <a:endParaRPr lang="fr-BE" sz="66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547664" y="1844824"/>
            <a:ext cx="7128792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6600" b="1" dirty="0" smtClean="0">
                <a:solidFill>
                  <a:srgbClr val="01FF74"/>
                </a:solidFill>
              </a:rPr>
              <a:t> </a:t>
            </a:r>
            <a:r>
              <a:rPr lang="fr-BE" sz="8000" b="1" dirty="0" smtClean="0">
                <a:solidFill>
                  <a:srgbClr val="01FF74"/>
                </a:solidFill>
              </a:rPr>
              <a:t>sporophore</a:t>
            </a:r>
            <a:r>
              <a:rPr lang="fr-BE" sz="6600" b="1" dirty="0" smtClean="0">
                <a:solidFill>
                  <a:srgbClr val="01FF74"/>
                </a:solidFill>
              </a:rPr>
              <a:t>  </a:t>
            </a:r>
            <a:endParaRPr lang="fr-BE" sz="66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8" name="Flèche à angle droit 7"/>
          <p:cNvSpPr/>
          <p:nvPr/>
        </p:nvSpPr>
        <p:spPr>
          <a:xfrm rot="5400000">
            <a:off x="509268" y="5259484"/>
            <a:ext cx="1080120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Marcel\Desktop\Microscopie II photos\Capt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08129" y="-360467"/>
            <a:ext cx="6875404" cy="7596338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0" y="0"/>
            <a:ext cx="32758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Nasse apicale </a:t>
            </a:r>
          </a:p>
          <a:p>
            <a:pPr algn="ctr"/>
            <a:r>
              <a:rPr lang="fr-BE" sz="2400" b="1" dirty="0" smtClean="0"/>
              <a:t>chez </a:t>
            </a:r>
            <a:r>
              <a:rPr lang="fr-BE" sz="2400" b="1" i="1" dirty="0" err="1" smtClean="0">
                <a:solidFill>
                  <a:srgbClr val="FFFF00"/>
                </a:solidFill>
              </a:rPr>
              <a:t>Peziza</a:t>
            </a:r>
            <a:r>
              <a:rPr lang="fr-BE" sz="2400" b="1" i="1" dirty="0" smtClean="0">
                <a:solidFill>
                  <a:srgbClr val="FFFF00"/>
                </a:solidFill>
              </a:rPr>
              <a:t>  </a:t>
            </a:r>
            <a:r>
              <a:rPr lang="fr-BE" sz="2400" b="1" i="1" dirty="0" err="1" smtClean="0">
                <a:solidFill>
                  <a:srgbClr val="FFFF00"/>
                </a:solidFill>
              </a:rPr>
              <a:t>bovina</a:t>
            </a:r>
            <a:endParaRPr lang="fr-BE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7762" name="Picture 2" descr="C:\Users\Marcel\Desktop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2386"/>
            <a:ext cx="9144000" cy="560561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99992" y="332656"/>
            <a:ext cx="409492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2400" b="1" i="1" dirty="0" err="1" smtClean="0">
                <a:solidFill>
                  <a:srgbClr val="FFFF99"/>
                </a:solidFill>
              </a:rPr>
              <a:t>Sclerotinia</a:t>
            </a:r>
            <a:r>
              <a:rPr lang="fr-BE" sz="2400" b="1" i="1" dirty="0" smtClean="0">
                <a:solidFill>
                  <a:srgbClr val="FFFF99"/>
                </a:solidFill>
              </a:rPr>
              <a:t> </a:t>
            </a:r>
            <a:r>
              <a:rPr lang="fr-BE" sz="2400" b="1" i="1" dirty="0" err="1" smtClean="0">
                <a:solidFill>
                  <a:srgbClr val="FFFF99"/>
                </a:solidFill>
              </a:rPr>
              <a:t>sclerotiorum</a:t>
            </a:r>
            <a:endParaRPr lang="fr-BE" sz="24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Text Box 2"/>
          <p:cNvSpPr txBox="1">
            <a:spLocks noChangeArrowheads="1"/>
          </p:cNvSpPr>
          <p:nvPr/>
        </p:nvSpPr>
        <p:spPr bwMode="auto">
          <a:xfrm>
            <a:off x="611188" y="549275"/>
            <a:ext cx="5040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88066" name="Picture 2" descr="DSCN3908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683" cy="6858001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3600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Asques et ascospores avec </a:t>
            </a:r>
            <a:r>
              <a:rPr lang="fr-FR" sz="2400" b="1" dirty="0" smtClean="0">
                <a:solidFill>
                  <a:srgbClr val="FFFF00"/>
                </a:solidFill>
              </a:rPr>
              <a:t>réaction dextrinoïde  </a:t>
            </a:r>
            <a:r>
              <a:rPr lang="fr-FR" sz="2400" b="1" dirty="0" smtClean="0"/>
              <a:t>au lugol </a:t>
            </a:r>
            <a:endParaRPr lang="fr-BE" sz="2400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259632" y="1916832"/>
            <a:ext cx="792088" cy="72008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0" y="126876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Photo M. Lecomte</a:t>
            </a:r>
            <a:endParaRPr lang="fr-BE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3275856" y="4869160"/>
            <a:ext cx="1296144" cy="79208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0" y="1556792"/>
            <a:ext cx="9144000" cy="3816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7200" b="1" dirty="0" smtClean="0"/>
              <a:t>Ascospores </a:t>
            </a:r>
          </a:p>
          <a:p>
            <a:pPr algn="ctr"/>
            <a:r>
              <a:rPr lang="fr-BE" sz="7200" b="1" dirty="0" smtClean="0"/>
              <a:t>ou </a:t>
            </a:r>
          </a:p>
          <a:p>
            <a:pPr algn="ctr"/>
            <a:r>
              <a:rPr lang="fr-BE" sz="7200" b="1" dirty="0" smtClean="0"/>
              <a:t>conidies </a:t>
            </a:r>
            <a:r>
              <a:rPr lang="fr-BE" sz="4800" b="1" dirty="0" smtClean="0"/>
              <a:t>…</a:t>
            </a:r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683568" y="404664"/>
            <a:ext cx="4896544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b="1" dirty="0" smtClean="0">
                <a:solidFill>
                  <a:srgbClr val="0000FF"/>
                </a:solidFill>
              </a:rPr>
              <a:t>ASCOMYCETES</a:t>
            </a:r>
            <a:endParaRPr lang="fr-BE" sz="2800" b="1" dirty="0">
              <a:solidFill>
                <a:srgbClr val="0000FF"/>
              </a:solidFill>
            </a:endParaRPr>
          </a:p>
        </p:txBody>
      </p:sp>
      <p:cxnSp>
        <p:nvCxnSpPr>
          <p:cNvPr id="6" name="Connecteur droit 5"/>
          <p:cNvCxnSpPr>
            <a:stCxn id="4" idx="2"/>
          </p:cNvCxnSpPr>
          <p:nvPr/>
        </p:nvCxnSpPr>
        <p:spPr>
          <a:xfrm>
            <a:off x="3131840" y="1196752"/>
            <a:ext cx="0" cy="295232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èche droite 7"/>
          <p:cNvSpPr/>
          <p:nvPr/>
        </p:nvSpPr>
        <p:spPr>
          <a:xfrm>
            <a:off x="3275856" y="1772816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Flèche droite 8"/>
          <p:cNvSpPr/>
          <p:nvPr/>
        </p:nvSpPr>
        <p:spPr>
          <a:xfrm>
            <a:off x="3275856" y="3933056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/>
          <p:cNvSpPr txBox="1"/>
          <p:nvPr/>
        </p:nvSpPr>
        <p:spPr>
          <a:xfrm>
            <a:off x="4572000" y="1700808"/>
            <a:ext cx="36724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err="1" smtClean="0"/>
              <a:t>ascoSPORES</a:t>
            </a:r>
            <a:r>
              <a:rPr lang="fr-BE" sz="2400" b="1" dirty="0" smtClean="0"/>
              <a:t> &amp; asques</a:t>
            </a:r>
            <a:endParaRPr lang="fr-BE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427984" y="3861048"/>
            <a:ext cx="457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err="1" smtClean="0"/>
              <a:t>Conidiophores</a:t>
            </a:r>
            <a:r>
              <a:rPr lang="fr-BE" sz="2400" b="1" dirty="0" smtClean="0"/>
              <a:t> &amp; CONIDIES</a:t>
            </a:r>
            <a:endParaRPr lang="fr-BE" sz="2400" b="1" dirty="0"/>
          </a:p>
        </p:txBody>
      </p:sp>
      <p:cxnSp>
        <p:nvCxnSpPr>
          <p:cNvPr id="14" name="Connecteur en angle 13"/>
          <p:cNvCxnSpPr/>
          <p:nvPr/>
        </p:nvCxnSpPr>
        <p:spPr>
          <a:xfrm>
            <a:off x="4572000" y="2276872"/>
            <a:ext cx="914400" cy="914400"/>
          </a:xfrm>
          <a:prstGeom prst="bentConnector3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580112" y="2996952"/>
            <a:ext cx="35638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err="1" smtClean="0"/>
              <a:t>TELEOMORPHE</a:t>
            </a:r>
            <a:endParaRPr lang="fr-BE" sz="3200" b="1" dirty="0"/>
          </a:p>
        </p:txBody>
      </p:sp>
      <p:cxnSp>
        <p:nvCxnSpPr>
          <p:cNvPr id="16" name="Connecteur en angle 15"/>
          <p:cNvCxnSpPr/>
          <p:nvPr/>
        </p:nvCxnSpPr>
        <p:spPr>
          <a:xfrm>
            <a:off x="4644008" y="4437112"/>
            <a:ext cx="914400" cy="914400"/>
          </a:xfrm>
          <a:prstGeom prst="bentConnector3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652120" y="5157192"/>
            <a:ext cx="32403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err="1" smtClean="0"/>
              <a:t>ANAMORPHE</a:t>
            </a:r>
            <a:endParaRPr lang="fr-B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Xylaria hypoxyl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76056" y="0"/>
            <a:ext cx="40679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i="1" dirty="0" smtClean="0">
                <a:solidFill>
                  <a:srgbClr val="01FF74"/>
                </a:solidFill>
              </a:rPr>
              <a:t>Xylaria  hypoxylon</a:t>
            </a:r>
            <a:endParaRPr lang="fr-B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AMF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49999" y="749998"/>
            <a:ext cx="5999989" cy="4499992"/>
          </a:xfrm>
          <a:prstGeom prst="rect">
            <a:avLst/>
          </a:prstGeom>
          <a:noFill/>
        </p:spPr>
      </p:pic>
      <p:pic>
        <p:nvPicPr>
          <p:cNvPr id="79877" name="Picture 5" descr="C:\Users\Marcel\Desktop\Cap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14995" y="984998"/>
            <a:ext cx="6614003" cy="464400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5949280"/>
            <a:ext cx="34563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i="1" dirty="0" smtClean="0"/>
              <a:t> </a:t>
            </a:r>
            <a:r>
              <a:rPr lang="fr-BE" sz="3200" b="1" i="1" dirty="0" smtClean="0"/>
              <a:t>Téléomorphe</a:t>
            </a:r>
            <a:endParaRPr lang="fr-BE" sz="32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6228184" y="0"/>
            <a:ext cx="29158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i="1" dirty="0" smtClean="0"/>
              <a:t> </a:t>
            </a:r>
            <a:r>
              <a:rPr lang="fr-BE" sz="3200" b="1" i="1" dirty="0" smtClean="0"/>
              <a:t>Anamorphe</a:t>
            </a:r>
            <a:endParaRPr lang="fr-BE" sz="3200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6488668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Photos M. Lecomte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79512" y="1412776"/>
            <a:ext cx="8856984" cy="460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endParaRPr lang="fr-FR" sz="4800" b="1" dirty="0" smtClean="0"/>
          </a:p>
          <a:p>
            <a:pPr algn="ctr"/>
            <a:r>
              <a:rPr lang="fr-FR" sz="6000" b="1" dirty="0" smtClean="0"/>
              <a:t>Des ascomycètes hypogés : </a:t>
            </a:r>
          </a:p>
          <a:p>
            <a:pPr algn="ctr"/>
            <a:r>
              <a:rPr lang="fr-FR" sz="6000" b="1" dirty="0" smtClean="0">
                <a:solidFill>
                  <a:srgbClr val="FFFF00"/>
                </a:solidFill>
              </a:rPr>
              <a:t>les truffes</a:t>
            </a:r>
            <a:endParaRPr lang="fr-FR" sz="4800" b="1" dirty="0" smtClean="0"/>
          </a:p>
          <a:p>
            <a:pPr algn="ctr"/>
            <a:endParaRPr lang="fr-BE" sz="4800" b="1" dirty="0" smtClean="0"/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 descr="Tuber aestiv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0641"/>
            <a:ext cx="9144000" cy="689864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43608" y="0"/>
            <a:ext cx="32403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i="1" dirty="0" smtClean="0">
                <a:solidFill>
                  <a:srgbClr val="FFFF00"/>
                </a:solidFill>
              </a:rPr>
              <a:t>Tuber </a:t>
            </a:r>
            <a:r>
              <a:rPr lang="fr-BE" sz="3200" b="1" i="1" dirty="0" err="1" smtClean="0">
                <a:solidFill>
                  <a:srgbClr val="FFFF00"/>
                </a:solidFill>
              </a:rPr>
              <a:t>aestivum</a:t>
            </a:r>
            <a:endParaRPr lang="fr-BE" sz="32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79512" y="1412776"/>
            <a:ext cx="8856984" cy="460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endParaRPr lang="fr-FR" sz="4800" b="1" dirty="0" smtClean="0"/>
          </a:p>
          <a:p>
            <a:pPr algn="ctr"/>
            <a:r>
              <a:rPr lang="fr-FR" sz="6000" b="1" dirty="0" smtClean="0"/>
              <a:t>Exercices de détermination</a:t>
            </a:r>
          </a:p>
          <a:p>
            <a:pPr algn="ctr"/>
            <a:r>
              <a:rPr lang="fr-FR" sz="6000" b="1" dirty="0" smtClean="0"/>
              <a:t>d’ASCOMYCETES</a:t>
            </a:r>
            <a:endParaRPr lang="fr-FR" sz="4800" b="1" dirty="0" smtClean="0"/>
          </a:p>
          <a:p>
            <a:pPr algn="ctr"/>
            <a:endParaRPr lang="fr-BE" sz="4800" b="1" dirty="0" smtClean="0"/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0" y="0"/>
            <a:ext cx="6264696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Ascomycètes</a:t>
            </a:r>
            <a:r>
              <a:rPr lang="fr-BE" sz="6600" b="1" dirty="0" smtClean="0">
                <a:solidFill>
                  <a:srgbClr val="01FF74"/>
                </a:solidFill>
              </a:rPr>
              <a:t> </a:t>
            </a:r>
            <a:endParaRPr lang="fr-BE" sz="66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3" name="Flèche à angle droit 2"/>
          <p:cNvSpPr/>
          <p:nvPr/>
        </p:nvSpPr>
        <p:spPr>
          <a:xfrm rot="5400000">
            <a:off x="1085332" y="1011012"/>
            <a:ext cx="792088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à coins arrondis 3"/>
          <p:cNvSpPr/>
          <p:nvPr/>
        </p:nvSpPr>
        <p:spPr>
          <a:xfrm>
            <a:off x="2087216" y="1052736"/>
            <a:ext cx="7056784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Levures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015208" y="2204864"/>
            <a:ext cx="7128792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Moisissures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6" name="Flèche à angle droit 5"/>
          <p:cNvSpPr/>
          <p:nvPr/>
        </p:nvSpPr>
        <p:spPr>
          <a:xfrm rot="5400000">
            <a:off x="869308" y="1947116"/>
            <a:ext cx="1224136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à coins arrondis 7"/>
          <p:cNvSpPr/>
          <p:nvPr/>
        </p:nvSpPr>
        <p:spPr>
          <a:xfrm>
            <a:off x="2087216" y="4581128"/>
            <a:ext cx="7056784" cy="963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Esp. pathogènes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2087216" y="3429000"/>
            <a:ext cx="7056784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Lichens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11" name="Flèche à angle droit 10"/>
          <p:cNvSpPr/>
          <p:nvPr/>
        </p:nvSpPr>
        <p:spPr>
          <a:xfrm rot="5400000">
            <a:off x="797300" y="3099244"/>
            <a:ext cx="1368152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lèche à angle droit 11"/>
          <p:cNvSpPr/>
          <p:nvPr/>
        </p:nvSpPr>
        <p:spPr>
          <a:xfrm rot="5400000">
            <a:off x="761296" y="4215368"/>
            <a:ext cx="1440160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lèche à angle droit 12"/>
          <p:cNvSpPr/>
          <p:nvPr/>
        </p:nvSpPr>
        <p:spPr>
          <a:xfrm rot="5400000">
            <a:off x="761296" y="5439504"/>
            <a:ext cx="1440160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à coins arrondis 13"/>
          <p:cNvSpPr/>
          <p:nvPr/>
        </p:nvSpPr>
        <p:spPr>
          <a:xfrm>
            <a:off x="2087216" y="5733256"/>
            <a:ext cx="7056784" cy="963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Autres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2" descr="Sarcoscypha coccin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01541"/>
            <a:ext cx="9144000" cy="5632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A, p.14</a:t>
            </a:r>
            <a:r>
              <a:rPr lang="fr-BE" sz="4000" b="1" dirty="0" smtClean="0"/>
              <a:t> :  </a:t>
            </a:r>
            <a:endParaRPr lang="fr-BE" sz="4000" dirty="0" smtClean="0"/>
          </a:p>
          <a:p>
            <a:r>
              <a:rPr lang="fr-BE" sz="4000" dirty="0" smtClean="0"/>
              <a:t>on arrive dans une impasse à 12 &amp; 13</a:t>
            </a:r>
          </a:p>
          <a:p>
            <a:r>
              <a:rPr lang="fr-BE" sz="4000" dirty="0" smtClean="0"/>
              <a:t>espèce non reprise…</a:t>
            </a:r>
          </a:p>
          <a:p>
            <a:r>
              <a:rPr lang="fr-BE" sz="4000" dirty="0" smtClean="0"/>
              <a:t> </a:t>
            </a:r>
          </a:p>
          <a:p>
            <a:r>
              <a:rPr lang="fr-BE" sz="4000" b="1" dirty="0" smtClean="0">
                <a:solidFill>
                  <a:srgbClr val="FFFF00"/>
                </a:solidFill>
              </a:rPr>
              <a:t>Clé F, p. 18 </a:t>
            </a:r>
            <a:r>
              <a:rPr lang="fr-BE" sz="4000" b="1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fr-BE" sz="4000" b="1" dirty="0" smtClean="0">
                <a:solidFill>
                  <a:srgbClr val="FFFF00"/>
                </a:solidFill>
              </a:rPr>
              <a:t> Ordres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dirty="0" smtClean="0"/>
              <a:t>Sporophores présents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</a:t>
            </a:r>
          </a:p>
          <a:p>
            <a:r>
              <a:rPr lang="fr-BE" sz="4000" dirty="0" smtClean="0"/>
              <a:t>Apothécies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</a:t>
            </a:r>
          </a:p>
          <a:p>
            <a:r>
              <a:rPr lang="fr-BE" sz="4000" dirty="0" smtClean="0"/>
              <a:t>Sporophores épigés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4</a:t>
            </a:r>
          </a:p>
          <a:p>
            <a:r>
              <a:rPr lang="fr-BE" sz="4000" dirty="0" smtClean="0"/>
              <a:t>Asques operculés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dirty="0" err="1" smtClean="0"/>
              <a:t>Pézizales</a:t>
            </a:r>
            <a:r>
              <a:rPr lang="fr-BE" sz="4000" dirty="0" smtClean="0"/>
              <a:t>, p. 21</a:t>
            </a:r>
            <a:endParaRPr lang="fr-B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540204"/>
            <a:ext cx="9144000" cy="41549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400" b="1" dirty="0" smtClean="0">
                <a:solidFill>
                  <a:srgbClr val="FFFF00"/>
                </a:solidFill>
              </a:rPr>
              <a:t>Clé F2, p. 21</a:t>
            </a:r>
            <a:endParaRPr lang="fr-BE" sz="4400" dirty="0" smtClean="0">
              <a:solidFill>
                <a:srgbClr val="FFFF00"/>
              </a:solidFill>
            </a:endParaRPr>
          </a:p>
          <a:p>
            <a:r>
              <a:rPr lang="fr-BE" sz="4400" b="1" dirty="0" smtClean="0"/>
              <a:t>Les Familles chez les </a:t>
            </a:r>
            <a:r>
              <a:rPr lang="fr-BE" sz="4400" b="1" dirty="0" err="1" smtClean="0"/>
              <a:t>Pézizales</a:t>
            </a:r>
            <a:endParaRPr lang="fr-BE" sz="4400" dirty="0" smtClean="0"/>
          </a:p>
          <a:p>
            <a:r>
              <a:rPr lang="fr-BE" sz="4400" dirty="0" smtClean="0"/>
              <a:t>1. Sporophores épigés </a:t>
            </a:r>
            <a:r>
              <a:rPr lang="fr-BE" sz="4400" dirty="0" smtClean="0">
                <a:sym typeface="Wingdings"/>
              </a:rPr>
              <a:t></a:t>
            </a:r>
            <a:r>
              <a:rPr lang="fr-BE" sz="4400" dirty="0" smtClean="0"/>
              <a:t> 7</a:t>
            </a:r>
          </a:p>
          <a:p>
            <a:r>
              <a:rPr lang="fr-BE" sz="4400" dirty="0" smtClean="0"/>
              <a:t>Asques A- </a:t>
            </a:r>
            <a:r>
              <a:rPr lang="fr-BE" sz="4400" dirty="0" smtClean="0">
                <a:sym typeface="Wingdings"/>
              </a:rPr>
              <a:t></a:t>
            </a:r>
            <a:r>
              <a:rPr lang="fr-BE" sz="4400" dirty="0" smtClean="0"/>
              <a:t> 9</a:t>
            </a:r>
          </a:p>
          <a:p>
            <a:r>
              <a:rPr lang="fr-BE" sz="4400" dirty="0" smtClean="0"/>
              <a:t>9/1 </a:t>
            </a:r>
            <a:r>
              <a:rPr lang="fr-BE" sz="4400" dirty="0" smtClean="0">
                <a:sym typeface="Wingdings"/>
              </a:rPr>
              <a:t></a:t>
            </a:r>
            <a:r>
              <a:rPr lang="fr-BE" sz="4400" dirty="0" smtClean="0"/>
              <a:t> </a:t>
            </a:r>
            <a:r>
              <a:rPr lang="fr-BE" sz="4400" i="1" dirty="0" err="1" smtClean="0"/>
              <a:t>Sarcoscyphaceae</a:t>
            </a:r>
            <a:r>
              <a:rPr lang="fr-BE" sz="4400" dirty="0" smtClean="0"/>
              <a:t>, p. 36</a:t>
            </a:r>
          </a:p>
          <a:p>
            <a:endParaRPr lang="fr-BE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201651"/>
            <a:ext cx="9144000" cy="4832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400" b="1" dirty="0" smtClean="0"/>
              <a:t>Clé F2.8, p. 36</a:t>
            </a:r>
            <a:endParaRPr lang="fr-BE" sz="4400" dirty="0" smtClean="0"/>
          </a:p>
          <a:p>
            <a:r>
              <a:rPr lang="fr-BE" sz="4400" b="1" dirty="0" smtClean="0"/>
              <a:t>Les Genres dans la Famille</a:t>
            </a:r>
            <a:endParaRPr lang="fr-BE" sz="4400" dirty="0" smtClean="0"/>
          </a:p>
          <a:p>
            <a:r>
              <a:rPr lang="fr-BE" sz="4400" dirty="0" smtClean="0"/>
              <a:t>Apothécies écarlates </a:t>
            </a:r>
            <a:r>
              <a:rPr lang="fr-BE" sz="4400" dirty="0" smtClean="0">
                <a:sym typeface="Wingdings"/>
              </a:rPr>
              <a:t></a:t>
            </a:r>
            <a:r>
              <a:rPr lang="fr-BE" sz="4400" dirty="0" smtClean="0"/>
              <a:t> 2</a:t>
            </a:r>
          </a:p>
          <a:p>
            <a:r>
              <a:rPr lang="fr-BE" sz="4400" dirty="0" smtClean="0"/>
              <a:t>2/1 </a:t>
            </a:r>
            <a:r>
              <a:rPr lang="fr-BE" sz="4400" dirty="0" smtClean="0">
                <a:sym typeface="Wingdings"/>
              </a:rPr>
              <a:t></a:t>
            </a:r>
            <a:r>
              <a:rPr lang="fr-BE" sz="4400" dirty="0" smtClean="0"/>
              <a:t> </a:t>
            </a:r>
            <a:r>
              <a:rPr lang="fr-BE" sz="4400" dirty="0" err="1" smtClean="0"/>
              <a:t>Sarcoscypha</a:t>
            </a:r>
            <a:r>
              <a:rPr lang="fr-BE" sz="4400" dirty="0" smtClean="0"/>
              <a:t>  </a:t>
            </a:r>
            <a:r>
              <a:rPr lang="fr-BE" sz="4400" b="1" dirty="0" smtClean="0"/>
              <a:t>p. 183 </a:t>
            </a:r>
          </a:p>
          <a:p>
            <a:r>
              <a:rPr lang="fr-BE" sz="4400" b="1" dirty="0" smtClean="0">
                <a:solidFill>
                  <a:srgbClr val="FF0000"/>
                </a:solidFill>
              </a:rPr>
              <a:t>                     </a:t>
            </a:r>
            <a:r>
              <a:rPr lang="fr-BE" sz="4400" dirty="0" smtClean="0">
                <a:solidFill>
                  <a:srgbClr val="FF0000"/>
                </a:solidFill>
              </a:rPr>
              <a:t>              </a:t>
            </a:r>
          </a:p>
          <a:p>
            <a:r>
              <a:rPr lang="fr-BE" sz="4400" dirty="0" smtClean="0"/>
              <a:t>1/1 : cortex à poils raides</a:t>
            </a:r>
          </a:p>
          <a:p>
            <a:r>
              <a:rPr lang="fr-BE" sz="4400" dirty="0" smtClean="0"/>
              <a:t>                </a:t>
            </a:r>
            <a:r>
              <a:rPr lang="fr-BE" sz="4400" dirty="0" smtClean="0">
                <a:sym typeface="Wingdings"/>
              </a:rPr>
              <a:t></a:t>
            </a:r>
            <a:r>
              <a:rPr lang="fr-BE" sz="4400" dirty="0" smtClean="0"/>
              <a:t> </a:t>
            </a:r>
            <a:r>
              <a:rPr lang="fr-BE" sz="4400" i="1" dirty="0" err="1" smtClean="0"/>
              <a:t>Sarcoscypha</a:t>
            </a:r>
            <a:r>
              <a:rPr lang="fr-BE" sz="4400" i="1" dirty="0" smtClean="0"/>
              <a:t> </a:t>
            </a:r>
            <a:r>
              <a:rPr lang="fr-BE" sz="4400" i="1" dirty="0" err="1" smtClean="0"/>
              <a:t>coccinea</a:t>
            </a:r>
            <a:endParaRPr lang="fr-BE" sz="4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elvella cris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175448" y="0"/>
            <a:ext cx="4968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smtClean="0"/>
              <a:t>Automne, bord de route</a:t>
            </a:r>
            <a:endParaRPr lang="fr-B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"/>
            <a:ext cx="9144000" cy="6987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>
                <a:solidFill>
                  <a:srgbClr val="FFFF00"/>
                </a:solidFill>
              </a:rPr>
              <a:t>Clé A, p.14</a:t>
            </a:r>
          </a:p>
          <a:p>
            <a:r>
              <a:rPr lang="fr-BE" sz="3600" b="1" dirty="0" smtClean="0"/>
              <a:t>Autres caractères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3</a:t>
            </a:r>
          </a:p>
          <a:p>
            <a:r>
              <a:rPr lang="fr-BE" sz="3600" b="1" dirty="0" smtClean="0"/>
              <a:t>Sprp épigés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4</a:t>
            </a:r>
          </a:p>
          <a:p>
            <a:r>
              <a:rPr lang="fr-BE" sz="3600" b="1" dirty="0" smtClean="0"/>
              <a:t>Autre apparence ou biotope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5</a:t>
            </a:r>
          </a:p>
          <a:p>
            <a:r>
              <a:rPr lang="fr-BE" sz="3600" b="1" dirty="0" smtClean="0"/>
              <a:t>Pas de stroma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6</a:t>
            </a:r>
          </a:p>
          <a:p>
            <a:r>
              <a:rPr lang="fr-BE" sz="3600" b="1" dirty="0" smtClean="0"/>
              <a:t>Autre substrat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9</a:t>
            </a:r>
          </a:p>
          <a:p>
            <a:r>
              <a:rPr lang="fr-BE" sz="3600" b="1" dirty="0" smtClean="0"/>
              <a:t>Autre biotope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10</a:t>
            </a:r>
          </a:p>
          <a:p>
            <a:r>
              <a:rPr lang="fr-BE" sz="3600" b="1" dirty="0" smtClean="0"/>
              <a:t>Autres caractères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11</a:t>
            </a:r>
          </a:p>
          <a:p>
            <a:r>
              <a:rPr lang="fr-BE" sz="3600" b="1" dirty="0" smtClean="0"/>
              <a:t>Autres caractères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12</a:t>
            </a:r>
          </a:p>
          <a:p>
            <a:r>
              <a:rPr lang="fr-BE" sz="3600" b="1" dirty="0" smtClean="0"/>
              <a:t>Espèces visiblement pédicellées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13</a:t>
            </a:r>
          </a:p>
          <a:p>
            <a:r>
              <a:rPr lang="fr-BE" sz="3600" b="1" dirty="0" smtClean="0"/>
              <a:t>Chapeau...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</a:t>
            </a:r>
            <a:r>
              <a:rPr lang="fr-BE" sz="3600" b="1" dirty="0" err="1" smtClean="0">
                <a:solidFill>
                  <a:srgbClr val="FFFF00"/>
                </a:solidFill>
              </a:rPr>
              <a:t>Helvellacées</a:t>
            </a:r>
            <a:r>
              <a:rPr lang="fr-BE" sz="3600" b="1" dirty="0" smtClean="0">
                <a:solidFill>
                  <a:srgbClr val="FFFF00"/>
                </a:solidFill>
              </a:rPr>
              <a:t>,</a:t>
            </a:r>
            <a:r>
              <a:rPr lang="fr-BE" sz="3600" b="1" dirty="0" smtClean="0"/>
              <a:t> </a:t>
            </a:r>
          </a:p>
          <a:p>
            <a:r>
              <a:rPr lang="fr-BE" sz="3600" b="1" dirty="0" smtClean="0"/>
              <a:t>                        clé F2.3.1 p. 24</a:t>
            </a:r>
            <a:endParaRPr lang="fr-B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20688"/>
            <a:ext cx="9144000" cy="50167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F2.3.1, p. 24</a:t>
            </a:r>
            <a:r>
              <a:rPr lang="fr-BE" sz="4000" b="1" dirty="0" smtClean="0"/>
              <a:t> : le genre </a:t>
            </a:r>
            <a:r>
              <a:rPr lang="fr-BE" sz="4000" b="1" i="1" dirty="0" err="1" smtClean="0"/>
              <a:t>Helvella</a:t>
            </a:r>
            <a:endParaRPr lang="fr-BE" sz="4000" b="1" i="1" dirty="0" smtClean="0"/>
          </a:p>
          <a:p>
            <a:r>
              <a:rPr lang="fr-BE" sz="4000" b="1" dirty="0" smtClean="0">
                <a:solidFill>
                  <a:srgbClr val="FFFF00"/>
                </a:solidFill>
              </a:rPr>
              <a:t>A. selon NM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B1</a:t>
            </a:r>
          </a:p>
          <a:p>
            <a:r>
              <a:rPr lang="fr-BE" sz="4000" b="1" dirty="0" smtClean="0"/>
              <a:t>B1. Sporophores  épigés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2</a:t>
            </a:r>
          </a:p>
          <a:p>
            <a:r>
              <a:rPr lang="fr-BE" sz="4000" b="1" dirty="0" smtClean="0"/>
              <a:t>Sporophores stipités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6</a:t>
            </a:r>
          </a:p>
          <a:p>
            <a:r>
              <a:rPr lang="fr-BE" sz="4000" b="1" dirty="0" smtClean="0"/>
              <a:t>Pieds creux, cannelés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8</a:t>
            </a:r>
          </a:p>
          <a:p>
            <a:r>
              <a:rPr lang="fr-BE" sz="4000" b="1" dirty="0" smtClean="0"/>
              <a:t>Extérieur pubescent </a:t>
            </a:r>
          </a:p>
          <a:p>
            <a:r>
              <a:rPr lang="fr-BE" sz="4000" b="1" dirty="0" smtClean="0">
                <a:sym typeface="Wingdings"/>
              </a:rPr>
              <a:t>            </a:t>
            </a:r>
            <a:r>
              <a:rPr lang="fr-BE" sz="4000" b="1" dirty="0" smtClean="0"/>
              <a:t> section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Helvella</a:t>
            </a:r>
            <a:r>
              <a:rPr lang="fr-BE" sz="4000" b="1" i="1" dirty="0" smtClean="0"/>
              <a:t>, p. 25</a:t>
            </a:r>
          </a:p>
          <a:p>
            <a:r>
              <a:rPr lang="fr-BE" sz="4000" b="1" dirty="0" smtClean="0"/>
              <a:t>1. ensemble blanchâtre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</a:t>
            </a:r>
            <a:r>
              <a:rPr lang="fr-BE" sz="4000" b="1" i="1" dirty="0" smtClean="0">
                <a:solidFill>
                  <a:srgbClr val="FFFF00"/>
                </a:solidFill>
              </a:rPr>
              <a:t>H. crispa</a:t>
            </a:r>
            <a:endParaRPr lang="fr-BE" sz="4000" b="1" i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76256" y="6088559"/>
            <a:ext cx="2123728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397650"/>
            <a:ext cx="9144000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F2, p. 18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dirty="0" smtClean="0"/>
              <a:t>Sprp présents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</a:t>
            </a:r>
          </a:p>
          <a:p>
            <a:r>
              <a:rPr lang="fr-BE" sz="4000" dirty="0" smtClean="0"/>
              <a:t>Apothécies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</a:t>
            </a:r>
          </a:p>
          <a:p>
            <a:r>
              <a:rPr lang="fr-BE" sz="4000" dirty="0" smtClean="0"/>
              <a:t>Épigés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4 </a:t>
            </a:r>
          </a:p>
          <a:p>
            <a:r>
              <a:rPr lang="fr-BE" sz="4000" dirty="0" smtClean="0"/>
              <a:t>Asques operculés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4</a:t>
            </a:r>
          </a:p>
          <a:p>
            <a:r>
              <a:rPr lang="fr-BE" sz="4000" dirty="0" smtClean="0"/>
              <a:t>4/1 : Ordre des </a:t>
            </a:r>
            <a:r>
              <a:rPr lang="fr-BE" sz="4000" dirty="0" err="1" smtClean="0">
                <a:solidFill>
                  <a:srgbClr val="FFFF00"/>
                </a:solidFill>
              </a:rPr>
              <a:t>Pézizales</a:t>
            </a:r>
            <a:r>
              <a:rPr lang="fr-BE" sz="4000" dirty="0" smtClean="0"/>
              <a:t>, p. 21</a:t>
            </a:r>
            <a:endParaRPr lang="fr-B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77047"/>
            <a:ext cx="9144000" cy="7135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F2, p. 21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dirty="0" smtClean="0"/>
              <a:t>Sprp épigés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7</a:t>
            </a:r>
          </a:p>
          <a:p>
            <a:r>
              <a:rPr lang="fr-BE" sz="4000" dirty="0" smtClean="0"/>
              <a:t>Asques non amyloïdes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9</a:t>
            </a:r>
          </a:p>
          <a:p>
            <a:r>
              <a:rPr lang="fr-BE" sz="4000" dirty="0" smtClean="0"/>
              <a:t>Pas combinaison de caractères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10 </a:t>
            </a:r>
          </a:p>
          <a:p>
            <a:r>
              <a:rPr lang="fr-BE" sz="4000" dirty="0" smtClean="0"/>
              <a:t>Pas combinaison de caractères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11</a:t>
            </a:r>
          </a:p>
          <a:p>
            <a:r>
              <a:rPr lang="fr-BE" sz="4000" dirty="0" smtClean="0"/>
              <a:t>Pas combinaison de caractères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12</a:t>
            </a:r>
          </a:p>
          <a:p>
            <a:r>
              <a:rPr lang="fr-BE" sz="4000" dirty="0" smtClean="0"/>
              <a:t>Espèce automnale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14</a:t>
            </a:r>
          </a:p>
          <a:p>
            <a:r>
              <a:rPr lang="fr-BE" sz="4000" dirty="0" smtClean="0"/>
              <a:t>Non en forme d’oreille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16 </a:t>
            </a:r>
          </a:p>
          <a:p>
            <a:r>
              <a:rPr lang="fr-BE" sz="4000" dirty="0" smtClean="0"/>
              <a:t>Pas combinaison de caractères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17</a:t>
            </a:r>
          </a:p>
          <a:p>
            <a:r>
              <a:rPr lang="fr-BE" sz="4000" dirty="0" smtClean="0"/>
              <a:t>17/1 : Famille des </a:t>
            </a:r>
            <a:r>
              <a:rPr lang="fr-BE" sz="4000" i="1" dirty="0" err="1" smtClean="0">
                <a:solidFill>
                  <a:srgbClr val="FFFF00"/>
                </a:solidFill>
              </a:rPr>
              <a:t>Helvellaceae</a:t>
            </a:r>
            <a:r>
              <a:rPr lang="fr-BE" sz="4000" dirty="0" smtClean="0"/>
              <a:t> p.p.,</a:t>
            </a:r>
          </a:p>
          <a:p>
            <a:r>
              <a:rPr lang="fr-BE" sz="4000" dirty="0" smtClean="0"/>
              <a:t>                                         p. 23</a:t>
            </a:r>
            <a:endParaRPr lang="fr-B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4733"/>
            <a:ext cx="9144000" cy="67403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>
                <a:solidFill>
                  <a:srgbClr val="FFFF00"/>
                </a:solidFill>
              </a:rPr>
              <a:t>Clé F2.3, p. 23</a:t>
            </a:r>
          </a:p>
          <a:p>
            <a:r>
              <a:rPr lang="fr-BE" sz="3600" b="1" dirty="0" smtClean="0"/>
              <a:t>Les genres dans la famille </a:t>
            </a:r>
          </a:p>
          <a:p>
            <a:r>
              <a:rPr lang="fr-BE" sz="3600" b="1" dirty="0" smtClean="0"/>
              <a:t>Sprp épigés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2</a:t>
            </a:r>
          </a:p>
          <a:p>
            <a:r>
              <a:rPr lang="fr-BE" sz="3600" b="1" dirty="0" smtClean="0"/>
              <a:t>2/1 : distinct. stipités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</a:t>
            </a:r>
            <a:r>
              <a:rPr lang="fr-BE" sz="3600" b="1" i="1" dirty="0" err="1" smtClean="0"/>
              <a:t>Helvella</a:t>
            </a:r>
            <a:r>
              <a:rPr lang="fr-BE" sz="3600" b="1" dirty="0" smtClean="0"/>
              <a:t>, p. 24</a:t>
            </a:r>
          </a:p>
          <a:p>
            <a:r>
              <a:rPr lang="fr-BE" sz="3600" b="1" dirty="0" smtClean="0"/>
              <a:t> </a:t>
            </a:r>
          </a:p>
          <a:p>
            <a:r>
              <a:rPr lang="fr-BE" sz="3600" b="1" dirty="0" smtClean="0">
                <a:solidFill>
                  <a:srgbClr val="FFFF00"/>
                </a:solidFill>
              </a:rPr>
              <a:t>Clé F2.3.1, p. 24 : le genre </a:t>
            </a:r>
            <a:r>
              <a:rPr lang="fr-BE" sz="3600" b="1" i="1" dirty="0" err="1" smtClean="0">
                <a:solidFill>
                  <a:srgbClr val="FFFF00"/>
                </a:solidFill>
              </a:rPr>
              <a:t>Helvella</a:t>
            </a:r>
            <a:endParaRPr lang="fr-BE" sz="3600" b="1" i="1" dirty="0" smtClean="0">
              <a:solidFill>
                <a:srgbClr val="FFFF00"/>
              </a:solidFill>
            </a:endParaRPr>
          </a:p>
          <a:p>
            <a:pPr marL="742950" indent="-742950">
              <a:buAutoNum type="alphaUcPeriod"/>
            </a:pPr>
            <a:r>
              <a:rPr lang="fr-BE" sz="3600" b="1" dirty="0" smtClean="0">
                <a:solidFill>
                  <a:srgbClr val="FFFF00"/>
                </a:solidFill>
              </a:rPr>
              <a:t>Selon MOMS </a:t>
            </a:r>
            <a:r>
              <a:rPr lang="fr-BE" sz="3600" b="1" dirty="0" smtClean="0"/>
              <a:t>: </a:t>
            </a:r>
          </a:p>
          <a:p>
            <a:pPr marL="742950" indent="-742950"/>
            <a:r>
              <a:rPr lang="fr-BE" sz="3600" b="1" dirty="0" smtClean="0"/>
              <a:t>poussant au sol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A0</a:t>
            </a:r>
          </a:p>
          <a:p>
            <a:r>
              <a:rPr lang="fr-BE" sz="3600" b="1" dirty="0" smtClean="0"/>
              <a:t>A0.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spores ellipsoïdes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1</a:t>
            </a:r>
          </a:p>
          <a:p>
            <a:r>
              <a:rPr lang="fr-BE" sz="3600" b="1" dirty="0" smtClean="0"/>
              <a:t>Tête fertile lobée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8</a:t>
            </a:r>
          </a:p>
          <a:p>
            <a:r>
              <a:rPr lang="fr-BE" sz="3600" b="1" dirty="0" smtClean="0"/>
              <a:t>Ascomes grands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9</a:t>
            </a:r>
          </a:p>
          <a:p>
            <a:r>
              <a:rPr lang="fr-BE" sz="3600" b="1" dirty="0" smtClean="0"/>
              <a:t>Pied sillonné, lacuneux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</a:t>
            </a:r>
            <a:r>
              <a:rPr lang="fr-BE" sz="3600" b="1" i="1" dirty="0" smtClean="0">
                <a:solidFill>
                  <a:srgbClr val="FFFF00"/>
                </a:solidFill>
              </a:rPr>
              <a:t>H. crispa</a:t>
            </a:r>
            <a:endParaRPr lang="fr-BE" sz="3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51520" y="116632"/>
            <a:ext cx="7056784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Autres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6" name="Flèche à angle droit 5"/>
          <p:cNvSpPr/>
          <p:nvPr/>
        </p:nvSpPr>
        <p:spPr>
          <a:xfrm rot="5400000">
            <a:off x="761296" y="2127136"/>
            <a:ext cx="1440160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à coins arrondis 6"/>
          <p:cNvSpPr/>
          <p:nvPr/>
        </p:nvSpPr>
        <p:spPr>
          <a:xfrm>
            <a:off x="2015208" y="2348880"/>
            <a:ext cx="7128792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Esp. parasites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13" name="Flèche à angle droit 12"/>
          <p:cNvSpPr/>
          <p:nvPr/>
        </p:nvSpPr>
        <p:spPr>
          <a:xfrm rot="5400000">
            <a:off x="869308" y="3315268"/>
            <a:ext cx="1224136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Flèche à angle droit 13"/>
          <p:cNvSpPr/>
          <p:nvPr/>
        </p:nvSpPr>
        <p:spPr>
          <a:xfrm rot="5400000">
            <a:off x="869308" y="4395388"/>
            <a:ext cx="1224136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à coins arrondis 14"/>
          <p:cNvSpPr/>
          <p:nvPr/>
        </p:nvSpPr>
        <p:spPr>
          <a:xfrm>
            <a:off x="2015208" y="3501008"/>
            <a:ext cx="7128792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Esp. </a:t>
            </a:r>
            <a:r>
              <a:rPr lang="fr-BE" sz="5400" b="1" dirty="0" err="1" smtClean="0">
                <a:solidFill>
                  <a:srgbClr val="01FF74"/>
                </a:solidFill>
              </a:rPr>
              <a:t>mycorhiziques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2015208" y="4653136"/>
            <a:ext cx="7128792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Esp. comestibles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17" name="Flèche à angle droit 16"/>
          <p:cNvSpPr/>
          <p:nvPr/>
        </p:nvSpPr>
        <p:spPr>
          <a:xfrm rot="5400000">
            <a:off x="869308" y="5475508"/>
            <a:ext cx="1224136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à coins arrondis 17"/>
          <p:cNvSpPr/>
          <p:nvPr/>
        </p:nvSpPr>
        <p:spPr>
          <a:xfrm>
            <a:off x="2015208" y="5777880"/>
            <a:ext cx="7128792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Esp. « banales »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19" name="Flèche à angle droit 18"/>
          <p:cNvSpPr/>
          <p:nvPr/>
        </p:nvSpPr>
        <p:spPr>
          <a:xfrm rot="5400000">
            <a:off x="1085332" y="1155028"/>
            <a:ext cx="792088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à coins arrondis 20"/>
          <p:cNvSpPr/>
          <p:nvPr/>
        </p:nvSpPr>
        <p:spPr>
          <a:xfrm>
            <a:off x="2015208" y="1196752"/>
            <a:ext cx="7128792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5400" b="1" dirty="0" smtClean="0">
                <a:solidFill>
                  <a:srgbClr val="01FF74"/>
                </a:solidFill>
              </a:rPr>
              <a:t>Esp. coprophages</a:t>
            </a:r>
            <a:endParaRPr lang="fr-BE" sz="5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8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aldinia concent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6211669"/>
            <a:ext cx="49685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Sur bois mort</a:t>
            </a:r>
            <a:endParaRPr lang="fr-B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9332"/>
            <a:ext cx="9144000" cy="5262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800" b="1" dirty="0" smtClean="0">
                <a:solidFill>
                  <a:srgbClr val="FFFF00"/>
                </a:solidFill>
              </a:rPr>
              <a:t>Clé A, p.14</a:t>
            </a:r>
            <a:endParaRPr lang="fr-BE" sz="4800" dirty="0" smtClean="0">
              <a:solidFill>
                <a:srgbClr val="FFFF00"/>
              </a:solidFill>
            </a:endParaRPr>
          </a:p>
          <a:p>
            <a:r>
              <a:rPr lang="fr-BE" sz="4800" dirty="0" smtClean="0"/>
              <a:t>Autres caractères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3</a:t>
            </a:r>
          </a:p>
          <a:p>
            <a:r>
              <a:rPr lang="fr-BE" sz="4800" dirty="0" smtClean="0"/>
              <a:t>Sprp épigés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4</a:t>
            </a:r>
          </a:p>
          <a:p>
            <a:r>
              <a:rPr lang="fr-BE" sz="4800" dirty="0" smtClean="0"/>
              <a:t>Autre apparence ou biotope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5</a:t>
            </a:r>
          </a:p>
          <a:p>
            <a:r>
              <a:rPr lang="fr-BE" sz="4800" dirty="0" smtClean="0"/>
              <a:t>sur bois coupé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6</a:t>
            </a:r>
          </a:p>
          <a:p>
            <a:r>
              <a:rPr lang="fr-BE" sz="4800" dirty="0" smtClean="0"/>
              <a:t>sur bois coupé ou mort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7</a:t>
            </a:r>
          </a:p>
          <a:p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</a:t>
            </a:r>
            <a:r>
              <a:rPr lang="fr-BE" sz="4800" i="1" dirty="0" err="1" smtClean="0"/>
              <a:t>Daldinia</a:t>
            </a:r>
            <a:r>
              <a:rPr lang="fr-BE" sz="4800" i="1" dirty="0" smtClean="0"/>
              <a:t> </a:t>
            </a:r>
            <a:r>
              <a:rPr lang="fr-BE" sz="4800" i="1" dirty="0" err="1" smtClean="0"/>
              <a:t>concentrica</a:t>
            </a:r>
            <a:endParaRPr lang="fr-BE" sz="4800" dirty="0"/>
          </a:p>
        </p:txBody>
      </p:sp>
      <p:sp>
        <p:nvSpPr>
          <p:cNvPr id="3" name="ZoneTexte 2"/>
          <p:cNvSpPr txBox="1"/>
          <p:nvPr/>
        </p:nvSpPr>
        <p:spPr>
          <a:xfrm>
            <a:off x="5687616" y="6088559"/>
            <a:ext cx="3456384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69938"/>
            <a:ext cx="9144000" cy="61863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>
                <a:solidFill>
                  <a:srgbClr val="FFFF00"/>
                </a:solidFill>
              </a:rPr>
              <a:t>Clé F, p. 18 </a:t>
            </a:r>
            <a:r>
              <a:rPr lang="fr-BE" sz="3600" b="1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fr-BE" sz="3600" b="1" dirty="0" smtClean="0">
                <a:solidFill>
                  <a:srgbClr val="FFFF00"/>
                </a:solidFill>
              </a:rPr>
              <a:t> Ordres</a:t>
            </a:r>
            <a:endParaRPr lang="fr-BE" sz="3600" dirty="0" smtClean="0">
              <a:solidFill>
                <a:srgbClr val="FFFF00"/>
              </a:solidFill>
            </a:endParaRPr>
          </a:p>
          <a:p>
            <a:r>
              <a:rPr lang="fr-BE" sz="3600" dirty="0" smtClean="0"/>
              <a:t>Sporophores présents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2</a:t>
            </a:r>
          </a:p>
          <a:p>
            <a:r>
              <a:rPr lang="fr-BE" sz="3600" dirty="0" smtClean="0"/>
              <a:t>Sporophores à périthèces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8</a:t>
            </a:r>
          </a:p>
          <a:p>
            <a:r>
              <a:rPr lang="fr-BE" sz="3600" dirty="0" smtClean="0"/>
              <a:t>Sporophores à périthèces  avec stroma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9</a:t>
            </a:r>
          </a:p>
          <a:p>
            <a:r>
              <a:rPr lang="fr-BE" sz="3600" dirty="0" smtClean="0"/>
              <a:t>Sporophores noirâtres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10 </a:t>
            </a:r>
          </a:p>
          <a:p>
            <a:r>
              <a:rPr lang="fr-BE" sz="3600" dirty="0" smtClean="0"/>
              <a:t>Asques non stipités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11</a:t>
            </a:r>
          </a:p>
          <a:p>
            <a:r>
              <a:rPr lang="fr-BE" sz="3600" dirty="0" smtClean="0"/>
              <a:t>Non parasites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12</a:t>
            </a:r>
          </a:p>
          <a:p>
            <a:r>
              <a:rPr lang="fr-BE" sz="3600" dirty="0" smtClean="0"/>
              <a:t>Spores non </a:t>
            </a:r>
            <a:r>
              <a:rPr lang="fr-BE" sz="3600" dirty="0" err="1" smtClean="0"/>
              <a:t>biporées</a:t>
            </a:r>
            <a:r>
              <a:rPr lang="fr-BE" sz="3600" dirty="0" smtClean="0"/>
              <a:t>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13</a:t>
            </a:r>
          </a:p>
          <a:p>
            <a:r>
              <a:rPr lang="fr-BE" sz="3600" dirty="0" smtClean="0"/>
              <a:t>Fente germinative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</a:t>
            </a:r>
          </a:p>
          <a:p>
            <a:r>
              <a:rPr lang="fr-BE" sz="3600" dirty="0" smtClean="0"/>
              <a:t>                13/1 : Famille des </a:t>
            </a:r>
            <a:r>
              <a:rPr lang="fr-BE" sz="3600" i="1" dirty="0" err="1" smtClean="0">
                <a:solidFill>
                  <a:srgbClr val="FFFF00"/>
                </a:solidFill>
              </a:rPr>
              <a:t>Xylariaceae</a:t>
            </a:r>
            <a:r>
              <a:rPr lang="fr-BE" sz="3600" dirty="0" smtClean="0"/>
              <a:t>,</a:t>
            </a:r>
          </a:p>
          <a:p>
            <a:r>
              <a:rPr lang="fr-BE" sz="3600" dirty="0" smtClean="0"/>
              <a:t>                                                      p. 53</a:t>
            </a:r>
            <a:endParaRPr lang="fr-B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62271"/>
            <a:ext cx="9144000" cy="61863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>
                <a:solidFill>
                  <a:srgbClr val="FFFF00"/>
                </a:solidFill>
              </a:rPr>
              <a:t>Clé F4.3, p. 53</a:t>
            </a:r>
            <a:endParaRPr lang="fr-BE" sz="3600" dirty="0" smtClean="0">
              <a:solidFill>
                <a:srgbClr val="FFFF00"/>
              </a:solidFill>
            </a:endParaRPr>
          </a:p>
          <a:p>
            <a:r>
              <a:rPr lang="fr-BE" sz="3600" b="1" dirty="0" smtClean="0">
                <a:solidFill>
                  <a:srgbClr val="FFFF00"/>
                </a:solidFill>
              </a:rPr>
              <a:t>Les Genres chez les </a:t>
            </a:r>
            <a:r>
              <a:rPr lang="fr-BE" sz="3600" b="1" i="1" dirty="0" err="1" smtClean="0">
                <a:solidFill>
                  <a:srgbClr val="FFFF00"/>
                </a:solidFill>
              </a:rPr>
              <a:t>Xylariaceae</a:t>
            </a:r>
            <a:r>
              <a:rPr lang="fr-BE" sz="3600" b="1" dirty="0" smtClean="0">
                <a:solidFill>
                  <a:srgbClr val="FFFF00"/>
                </a:solidFill>
              </a:rPr>
              <a:t> </a:t>
            </a:r>
            <a:endParaRPr lang="fr-BE" sz="3600" dirty="0" smtClean="0">
              <a:solidFill>
                <a:srgbClr val="FFFF00"/>
              </a:solidFill>
            </a:endParaRPr>
          </a:p>
          <a:p>
            <a:r>
              <a:rPr lang="fr-BE" sz="3600" dirty="0" smtClean="0"/>
              <a:t>Périthèces dans stroma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2</a:t>
            </a:r>
          </a:p>
          <a:p>
            <a:r>
              <a:rPr lang="fr-BE" sz="3600" dirty="0" smtClean="0"/>
              <a:t>Stromas sessiles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5</a:t>
            </a:r>
          </a:p>
          <a:p>
            <a:r>
              <a:rPr lang="fr-BE" sz="3600" dirty="0" smtClean="0"/>
              <a:t>Zones concentriques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</a:t>
            </a:r>
            <a:r>
              <a:rPr lang="fr-BE" sz="3600" i="1" dirty="0" err="1" smtClean="0">
                <a:solidFill>
                  <a:srgbClr val="FFFF00"/>
                </a:solidFill>
              </a:rPr>
              <a:t>Daldinia</a:t>
            </a:r>
            <a:r>
              <a:rPr lang="fr-BE" sz="3600" dirty="0" smtClean="0"/>
              <a:t>, p. 166</a:t>
            </a:r>
          </a:p>
          <a:p>
            <a:endParaRPr lang="fr-BE" sz="3600" b="1" dirty="0" smtClean="0"/>
          </a:p>
          <a:p>
            <a:r>
              <a:rPr lang="fr-BE" sz="3600" b="1" dirty="0" smtClean="0">
                <a:solidFill>
                  <a:srgbClr val="FFFF00"/>
                </a:solidFill>
              </a:rPr>
              <a:t>Clé Z2, p. 166, le Genre </a:t>
            </a:r>
            <a:r>
              <a:rPr lang="fr-BE" sz="3600" b="1" i="1" dirty="0" err="1" smtClean="0">
                <a:solidFill>
                  <a:srgbClr val="FFFF00"/>
                </a:solidFill>
              </a:rPr>
              <a:t>Daldinia</a:t>
            </a:r>
            <a:endParaRPr lang="fr-BE" sz="3600" dirty="0" smtClean="0">
              <a:solidFill>
                <a:srgbClr val="FFFF00"/>
              </a:solidFill>
            </a:endParaRPr>
          </a:p>
          <a:p>
            <a:r>
              <a:rPr lang="fr-BE" sz="3600" dirty="0" smtClean="0"/>
              <a:t>Pigments foncés, non sur </a:t>
            </a:r>
            <a:r>
              <a:rPr lang="fr-BE" sz="3600" i="1" dirty="0" err="1" smtClean="0"/>
              <a:t>Betula</a:t>
            </a:r>
            <a:r>
              <a:rPr lang="fr-BE" sz="3600" i="1" dirty="0" smtClean="0"/>
              <a:t> </a:t>
            </a:r>
            <a:r>
              <a:rPr lang="fr-BE" sz="3600" dirty="0" smtClean="0"/>
              <a:t>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2</a:t>
            </a:r>
          </a:p>
          <a:p>
            <a:r>
              <a:rPr lang="fr-BE" sz="3600" dirty="0" smtClean="0"/>
              <a:t>Stromas sur bois mort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3</a:t>
            </a:r>
          </a:p>
          <a:p>
            <a:r>
              <a:rPr lang="fr-BE" sz="3600" dirty="0" smtClean="0"/>
              <a:t>Couches concentriques  </a:t>
            </a:r>
          </a:p>
          <a:p>
            <a:r>
              <a:rPr lang="fr-BE" sz="3600" dirty="0" smtClean="0">
                <a:sym typeface="Wingdings"/>
              </a:rPr>
              <a:t>                        </a:t>
            </a:r>
            <a:r>
              <a:rPr lang="fr-BE" sz="3600" dirty="0" smtClean="0"/>
              <a:t> </a:t>
            </a:r>
            <a:r>
              <a:rPr lang="fr-BE" sz="3600" i="1" dirty="0" err="1" smtClean="0">
                <a:solidFill>
                  <a:srgbClr val="FFFF00"/>
                </a:solidFill>
              </a:rPr>
              <a:t>Daldinia</a:t>
            </a:r>
            <a:r>
              <a:rPr lang="fr-BE" sz="3600" i="1" dirty="0" smtClean="0">
                <a:solidFill>
                  <a:srgbClr val="FFFF00"/>
                </a:solidFill>
              </a:rPr>
              <a:t> </a:t>
            </a:r>
            <a:r>
              <a:rPr lang="fr-BE" sz="3600" i="1" dirty="0" err="1" smtClean="0">
                <a:solidFill>
                  <a:srgbClr val="FFFF00"/>
                </a:solidFill>
              </a:rPr>
              <a:t>concentrica</a:t>
            </a:r>
            <a:endParaRPr lang="fr-BE" sz="3600" i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088559"/>
            <a:ext cx="2123728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76999"/>
            <a:ext cx="9144000" cy="67403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>
                <a:solidFill>
                  <a:srgbClr val="FFFF00"/>
                </a:solidFill>
              </a:rPr>
              <a:t>MFLP, Ascomycètes, </a:t>
            </a:r>
            <a:endParaRPr lang="fr-BE" sz="3600" dirty="0" smtClean="0">
              <a:solidFill>
                <a:srgbClr val="FFFF00"/>
              </a:solidFill>
            </a:endParaRPr>
          </a:p>
          <a:p>
            <a:r>
              <a:rPr lang="fr-BE" sz="3600" dirty="0" smtClean="0"/>
              <a:t> Ascomycètes sur bois mort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</a:t>
            </a:r>
            <a:r>
              <a:rPr lang="fr-BE" sz="3600" dirty="0" smtClean="0">
                <a:solidFill>
                  <a:srgbClr val="FFFF00"/>
                </a:solidFill>
              </a:rPr>
              <a:t>clé G, p. 56</a:t>
            </a:r>
          </a:p>
          <a:p>
            <a:r>
              <a:rPr lang="fr-BE" sz="3600" dirty="0" smtClean="0"/>
              <a:t>Autres ascomycètes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</a:t>
            </a:r>
            <a:r>
              <a:rPr lang="fr-BE" sz="3600" b="1" dirty="0" smtClean="0">
                <a:solidFill>
                  <a:srgbClr val="FFFF00"/>
                </a:solidFill>
              </a:rPr>
              <a:t>clé G2, p. 76</a:t>
            </a:r>
          </a:p>
          <a:p>
            <a:r>
              <a:rPr lang="fr-BE" sz="3600" dirty="0" smtClean="0"/>
              <a:t>Ascomes foncés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7</a:t>
            </a:r>
          </a:p>
          <a:p>
            <a:r>
              <a:rPr lang="fr-BE" sz="3600" dirty="0" smtClean="0"/>
              <a:t>Ascomes #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12</a:t>
            </a:r>
          </a:p>
          <a:p>
            <a:r>
              <a:rPr lang="fr-BE" sz="3600" dirty="0" smtClean="0"/>
              <a:t>Pas ce caractère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14</a:t>
            </a:r>
          </a:p>
          <a:p>
            <a:r>
              <a:rPr lang="fr-BE" sz="3600" dirty="0" smtClean="0"/>
              <a:t>Sp uniformément colorées </a:t>
            </a:r>
            <a:r>
              <a:rPr lang="fr-BE" sz="3600" dirty="0" smtClean="0">
                <a:sym typeface="Wingdings" pitchFamily="2" charset="2"/>
              </a:rPr>
              <a:t> 19</a:t>
            </a:r>
            <a:endParaRPr lang="fr-BE" sz="3600" dirty="0" smtClean="0"/>
          </a:p>
          <a:p>
            <a:r>
              <a:rPr lang="fr-BE" sz="3600" dirty="0" smtClean="0"/>
              <a:t>Spores brunes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38</a:t>
            </a:r>
          </a:p>
          <a:p>
            <a:r>
              <a:rPr lang="fr-BE" sz="3600" dirty="0" smtClean="0"/>
              <a:t>Fente germinative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39</a:t>
            </a:r>
          </a:p>
          <a:p>
            <a:r>
              <a:rPr lang="fr-BE" sz="3600" dirty="0" smtClean="0"/>
              <a:t>Périthèces dans stroma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41</a:t>
            </a:r>
          </a:p>
          <a:p>
            <a:r>
              <a:rPr lang="fr-BE" sz="3600" dirty="0" smtClean="0"/>
              <a:t>Stroma zoné à la coupe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</a:t>
            </a:r>
            <a:r>
              <a:rPr lang="fr-BE" sz="3600" i="1" dirty="0" err="1" smtClean="0">
                <a:solidFill>
                  <a:srgbClr val="FFFF00"/>
                </a:solidFill>
              </a:rPr>
              <a:t>Daldinia</a:t>
            </a:r>
            <a:r>
              <a:rPr lang="fr-BE" sz="3600" dirty="0" smtClean="0">
                <a:solidFill>
                  <a:srgbClr val="FFFF00"/>
                </a:solidFill>
              </a:rPr>
              <a:t>, </a:t>
            </a:r>
          </a:p>
          <a:p>
            <a:r>
              <a:rPr lang="fr-BE" sz="3600" dirty="0" smtClean="0">
                <a:solidFill>
                  <a:srgbClr val="FFFF00"/>
                </a:solidFill>
                <a:sym typeface="Wingdings" pitchFamily="2" charset="2"/>
              </a:rPr>
              <a:t>                                   </a:t>
            </a:r>
            <a:r>
              <a:rPr lang="fr-BE" sz="3600" dirty="0" smtClean="0">
                <a:solidFill>
                  <a:srgbClr val="FFFF00"/>
                </a:solidFill>
              </a:rPr>
              <a:t>Clé Z2, p. 166</a:t>
            </a:r>
            <a:endParaRPr lang="fr-BE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Geopora sumneri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175448" y="0"/>
            <a:ext cx="49685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Avril-mai, sous Cèdre</a:t>
            </a:r>
            <a:endParaRPr lang="fr-B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724871"/>
            <a:ext cx="9144000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A, p.14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dirty="0" smtClean="0"/>
              <a:t>1. Autres caractères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</a:t>
            </a:r>
          </a:p>
          <a:p>
            <a:r>
              <a:rPr lang="fr-BE" sz="4000" dirty="0" smtClean="0"/>
              <a:t>Sporophores semi-hypogés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26</a:t>
            </a:r>
          </a:p>
          <a:p>
            <a:r>
              <a:rPr lang="fr-BE" sz="4000" dirty="0" smtClean="0"/>
              <a:t>Asques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27</a:t>
            </a:r>
          </a:p>
          <a:p>
            <a:r>
              <a:rPr lang="fr-BE" sz="4000" dirty="0" smtClean="0"/>
              <a:t>27/1 : printemps</a:t>
            </a:r>
          </a:p>
          <a:p>
            <a:r>
              <a:rPr lang="fr-BE" sz="4000" dirty="0" smtClean="0"/>
              <a:t>               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i="1" dirty="0" err="1" smtClean="0">
                <a:solidFill>
                  <a:srgbClr val="FFFF00"/>
                </a:solidFill>
              </a:rPr>
              <a:t>Geopora</a:t>
            </a:r>
            <a:r>
              <a:rPr lang="fr-BE" sz="4000" i="1" dirty="0" smtClean="0">
                <a:solidFill>
                  <a:srgbClr val="FFFF00"/>
                </a:solidFill>
              </a:rPr>
              <a:t> </a:t>
            </a:r>
            <a:r>
              <a:rPr lang="fr-BE" sz="4000" i="1" dirty="0" err="1" smtClean="0">
                <a:solidFill>
                  <a:srgbClr val="FFFF00"/>
                </a:solidFill>
              </a:rPr>
              <a:t>sumneriana</a:t>
            </a:r>
            <a:endParaRPr lang="fr-BE" sz="40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71800" y="5805264"/>
            <a:ext cx="3456384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32647"/>
            <a:ext cx="9144000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F, p.18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dirty="0" smtClean="0"/>
              <a:t>Sprp présents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</a:t>
            </a:r>
          </a:p>
          <a:p>
            <a:r>
              <a:rPr lang="fr-BE" sz="4000" dirty="0" smtClean="0"/>
              <a:t>Apothécies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</a:t>
            </a:r>
          </a:p>
          <a:p>
            <a:r>
              <a:rPr lang="fr-BE" sz="4000" dirty="0" smtClean="0"/>
              <a:t>3/2 Sprp épigés ou semi-hypogés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4</a:t>
            </a:r>
          </a:p>
          <a:p>
            <a:r>
              <a:rPr lang="fr-BE" sz="4000" dirty="0" smtClean="0"/>
              <a:t>Asques operculés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dirty="0" err="1" smtClean="0">
                <a:solidFill>
                  <a:srgbClr val="FFFF00"/>
                </a:solidFill>
              </a:rPr>
              <a:t>Pézizales</a:t>
            </a:r>
            <a:r>
              <a:rPr lang="fr-BE" sz="4000" dirty="0" smtClean="0"/>
              <a:t>  p. 21</a:t>
            </a:r>
            <a:endParaRPr lang="fr-B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9451"/>
            <a:ext cx="9144000" cy="72943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>
                <a:solidFill>
                  <a:srgbClr val="FFFF00"/>
                </a:solidFill>
              </a:rPr>
              <a:t>Clé F2, p. 21</a:t>
            </a:r>
            <a:endParaRPr lang="fr-BE" sz="3600" dirty="0" smtClean="0">
              <a:solidFill>
                <a:srgbClr val="FFFF00"/>
              </a:solidFill>
            </a:endParaRPr>
          </a:p>
          <a:p>
            <a:r>
              <a:rPr lang="fr-BE" sz="3600" dirty="0" smtClean="0"/>
              <a:t>Sprp épigés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7</a:t>
            </a:r>
          </a:p>
          <a:p>
            <a:r>
              <a:rPr lang="fr-BE" sz="3600" dirty="0" smtClean="0"/>
              <a:t>Asques non amyloïdes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9</a:t>
            </a:r>
          </a:p>
          <a:p>
            <a:r>
              <a:rPr lang="fr-BE" sz="3600" dirty="0" smtClean="0"/>
              <a:t>Pas combinaison de caractères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10 </a:t>
            </a:r>
          </a:p>
          <a:p>
            <a:r>
              <a:rPr lang="fr-BE" sz="3600" dirty="0" smtClean="0"/>
              <a:t>Pas combinaison de caractères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11</a:t>
            </a:r>
          </a:p>
          <a:p>
            <a:r>
              <a:rPr lang="fr-BE" sz="3600" dirty="0" smtClean="0"/>
              <a:t>Pas combinaison de caractères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12</a:t>
            </a:r>
          </a:p>
          <a:p>
            <a:r>
              <a:rPr lang="fr-BE" sz="3600" dirty="0" smtClean="0"/>
              <a:t>Espèce automnale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14</a:t>
            </a:r>
          </a:p>
          <a:p>
            <a:r>
              <a:rPr lang="fr-BE" sz="3600" dirty="0" smtClean="0"/>
              <a:t>Apothécies cupuliformes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16 </a:t>
            </a:r>
          </a:p>
          <a:p>
            <a:r>
              <a:rPr lang="fr-BE" sz="3600" dirty="0" smtClean="0"/>
              <a:t>Pas combinaison de caractères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17</a:t>
            </a:r>
          </a:p>
          <a:p>
            <a:r>
              <a:rPr lang="fr-BE" sz="3600" dirty="0" smtClean="0"/>
              <a:t>Apothécies sessiles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18</a:t>
            </a:r>
          </a:p>
          <a:p>
            <a:r>
              <a:rPr lang="fr-BE" sz="3600" dirty="0" smtClean="0"/>
              <a:t>18/2 : Famille des </a:t>
            </a:r>
            <a:r>
              <a:rPr lang="fr-BE" sz="3600" i="1" dirty="0" err="1" smtClean="0">
                <a:solidFill>
                  <a:srgbClr val="FFFF00"/>
                </a:solidFill>
              </a:rPr>
              <a:t>Pyronemataceae</a:t>
            </a:r>
            <a:r>
              <a:rPr lang="fr-BE" sz="3600" i="1" dirty="0" smtClean="0">
                <a:solidFill>
                  <a:srgbClr val="FFFF00"/>
                </a:solidFill>
              </a:rPr>
              <a:t> </a:t>
            </a:r>
            <a:r>
              <a:rPr lang="fr-BE" sz="3600" dirty="0" smtClean="0">
                <a:solidFill>
                  <a:srgbClr val="FFFF00"/>
                </a:solidFill>
              </a:rPr>
              <a:t>p.p</a:t>
            </a:r>
            <a:r>
              <a:rPr lang="fr-BE" sz="3600" dirty="0" smtClean="0"/>
              <a:t>. </a:t>
            </a:r>
          </a:p>
          <a:p>
            <a:r>
              <a:rPr lang="fr-BE" sz="3600" dirty="0" smtClean="0"/>
              <a:t>                                                     p. 29</a:t>
            </a:r>
          </a:p>
          <a:p>
            <a:endParaRPr lang="fr-B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724870"/>
            <a:ext cx="9144000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F2.7, p. 29</a:t>
            </a:r>
            <a:r>
              <a:rPr lang="fr-BE" sz="4000" b="1" dirty="0" smtClean="0"/>
              <a:t> : </a:t>
            </a:r>
            <a:r>
              <a:rPr lang="fr-BE" sz="4000" b="1" i="1" dirty="0" err="1" smtClean="0"/>
              <a:t>Pyronemataceae</a:t>
            </a:r>
            <a:endParaRPr lang="fr-BE" sz="4000" dirty="0" smtClean="0"/>
          </a:p>
          <a:p>
            <a:r>
              <a:rPr lang="fr-BE" sz="4000" b="1" dirty="0" smtClean="0"/>
              <a:t>Les Genres dans la Famille </a:t>
            </a:r>
            <a:endParaRPr lang="fr-BE" sz="4000" dirty="0" smtClean="0"/>
          </a:p>
          <a:p>
            <a:r>
              <a:rPr lang="fr-BE" sz="4000" dirty="0" smtClean="0"/>
              <a:t>1/2 :Sprp +/- hypogés </a:t>
            </a:r>
            <a:r>
              <a:rPr lang="fr-BE" sz="4000" dirty="0" smtClean="0">
                <a:sym typeface="Wingdings" pitchFamily="2" charset="2"/>
              </a:rPr>
              <a:t> 58 (impasse car ce sont des truffes </a:t>
            </a:r>
            <a:r>
              <a:rPr lang="fr-BE" sz="4000" dirty="0" err="1" smtClean="0">
                <a:sym typeface="Wingdings" pitchFamily="2" charset="2"/>
              </a:rPr>
              <a:t>s.l</a:t>
            </a:r>
            <a:r>
              <a:rPr lang="fr-BE" sz="4000" dirty="0" smtClean="0">
                <a:sym typeface="Wingdings" pitchFamily="2" charset="2"/>
              </a:rPr>
              <a:t>.</a:t>
            </a:r>
            <a:endParaRPr lang="fr-BE" sz="4000" dirty="0" smtClean="0"/>
          </a:p>
          <a:p>
            <a:r>
              <a:rPr lang="fr-BE" sz="4000" dirty="0" smtClean="0">
                <a:sym typeface="Wingdings"/>
              </a:rPr>
              <a:t> (voir aussi </a:t>
            </a:r>
            <a:r>
              <a:rPr lang="fr-BE" sz="4000" i="1" dirty="0" err="1" smtClean="0">
                <a:sym typeface="Wingdings"/>
              </a:rPr>
              <a:t>Geopora</a:t>
            </a:r>
            <a:r>
              <a:rPr lang="fr-BE" sz="4000" dirty="0" smtClean="0">
                <a:sym typeface="Wingdings"/>
              </a:rPr>
              <a:t>)</a:t>
            </a:r>
            <a:r>
              <a:rPr lang="fr-BE" sz="4000" dirty="0" smtClean="0"/>
              <a:t> </a:t>
            </a:r>
            <a:r>
              <a:rPr lang="fr-BE" sz="4000" b="1" dirty="0" smtClean="0"/>
              <a:t>18/1 pp. 30-31</a:t>
            </a:r>
            <a:endParaRPr lang="fr-BE" sz="4000" dirty="0" smtClean="0"/>
          </a:p>
          <a:p>
            <a:r>
              <a:rPr lang="fr-BE" sz="4000" b="1" dirty="0" smtClean="0">
                <a:sym typeface="Wingdings"/>
              </a:rPr>
              <a:t>                      </a:t>
            </a:r>
            <a:r>
              <a:rPr lang="fr-BE" sz="4000" b="1" dirty="0" smtClean="0"/>
              <a:t>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Geopora</a:t>
            </a:r>
            <a:r>
              <a:rPr lang="fr-BE" sz="4000" b="1" dirty="0" smtClean="0">
                <a:solidFill>
                  <a:srgbClr val="FFFF00"/>
                </a:solidFill>
              </a:rPr>
              <a:t>, p. 128</a:t>
            </a:r>
            <a:endParaRPr lang="fr-BE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Z:\0000 Francois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652120" cy="4509120"/>
          </a:xfrm>
          <a:prstGeom prst="rect">
            <a:avLst/>
          </a:prstGeom>
          <a:noFill/>
        </p:spPr>
      </p:pic>
      <p:sp>
        <p:nvSpPr>
          <p:cNvPr id="4" name="Rectangle à coins arrondis 3"/>
          <p:cNvSpPr/>
          <p:nvPr/>
        </p:nvSpPr>
        <p:spPr>
          <a:xfrm>
            <a:off x="5940152" y="0"/>
            <a:ext cx="3203848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Apothécie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5940152" y="4797152"/>
            <a:ext cx="3203848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Mycorhizes 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940152" y="5877272"/>
            <a:ext cx="3203848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Parasites 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5940152" y="2564904"/>
            <a:ext cx="3203848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Levures 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940152" y="3717032"/>
            <a:ext cx="3203848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Pathogènes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5940152" y="1412776"/>
            <a:ext cx="3203848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Levures 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0" y="5877272"/>
            <a:ext cx="5652120" cy="9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3200" b="1" dirty="0" err="1" smtClean="0">
                <a:solidFill>
                  <a:srgbClr val="FFFF00"/>
                </a:solidFill>
              </a:rPr>
              <a:t>Tree</a:t>
            </a:r>
            <a:r>
              <a:rPr lang="fr-BE" sz="3200" b="1" dirty="0" smtClean="0">
                <a:solidFill>
                  <a:srgbClr val="FFFF00"/>
                </a:solidFill>
              </a:rPr>
              <a:t> of live web </a:t>
            </a:r>
            <a:r>
              <a:rPr lang="fr-BE" sz="3200" b="1" dirty="0" err="1" smtClean="0">
                <a:solidFill>
                  <a:srgbClr val="FFFF00"/>
                </a:solidFill>
              </a:rPr>
              <a:t>project</a:t>
            </a:r>
            <a:endParaRPr lang="fr-BE" sz="3200" dirty="0" smtClean="0">
              <a:solidFill>
                <a:srgbClr val="FFFF00"/>
              </a:solidFill>
            </a:endParaRPr>
          </a:p>
          <a:p>
            <a:pPr algn="ctr"/>
            <a:endParaRPr lang="fr-BE" sz="48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4788024" y="476672"/>
            <a:ext cx="1440160" cy="13681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5076056" y="1916832"/>
            <a:ext cx="1224136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652120" y="3068960"/>
            <a:ext cx="792088" cy="7200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5580112" y="3789040"/>
            <a:ext cx="432048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860032" y="4437112"/>
            <a:ext cx="122413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932040" y="5085184"/>
            <a:ext cx="1224136" cy="129614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62273"/>
            <a:ext cx="9144000" cy="61863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>
                <a:solidFill>
                  <a:srgbClr val="FFFF00"/>
                </a:solidFill>
              </a:rPr>
              <a:t>Clé W1.8, p. 128 : clé des </a:t>
            </a:r>
            <a:r>
              <a:rPr lang="fr-BE" sz="3600" b="1" i="1" dirty="0" err="1" smtClean="0">
                <a:solidFill>
                  <a:srgbClr val="FFFF00"/>
                </a:solidFill>
              </a:rPr>
              <a:t>Geopora</a:t>
            </a:r>
            <a:endParaRPr lang="fr-BE" sz="3600" dirty="0" smtClean="0">
              <a:solidFill>
                <a:srgbClr val="FFFF00"/>
              </a:solidFill>
            </a:endParaRPr>
          </a:p>
          <a:p>
            <a:r>
              <a:rPr lang="fr-BE" sz="3600" b="1" dirty="0" smtClean="0">
                <a:solidFill>
                  <a:srgbClr val="FFFF00"/>
                </a:solidFill>
              </a:rPr>
              <a:t>A. MOMS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A0</a:t>
            </a:r>
          </a:p>
          <a:p>
            <a:r>
              <a:rPr lang="fr-BE" sz="3600" dirty="0" smtClean="0"/>
              <a:t>A0/1.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sous Cèdre </a:t>
            </a:r>
          </a:p>
          <a:p>
            <a:r>
              <a:rPr lang="fr-BE" sz="3600" dirty="0" smtClean="0">
                <a:sym typeface="Wingdings"/>
              </a:rPr>
              <a:t>       </a:t>
            </a:r>
            <a:r>
              <a:rPr lang="fr-BE" sz="3600" dirty="0" smtClean="0"/>
              <a:t> </a:t>
            </a:r>
            <a:r>
              <a:rPr lang="fr-BE" sz="3600" i="1" dirty="0" err="1" smtClean="0">
                <a:solidFill>
                  <a:srgbClr val="FFFF00"/>
                </a:solidFill>
              </a:rPr>
              <a:t>Geopora</a:t>
            </a:r>
            <a:r>
              <a:rPr lang="fr-BE" sz="3600" i="1" dirty="0" smtClean="0">
                <a:solidFill>
                  <a:srgbClr val="FFFF00"/>
                </a:solidFill>
              </a:rPr>
              <a:t> </a:t>
            </a:r>
            <a:r>
              <a:rPr lang="fr-BE" sz="3600" i="1" dirty="0" err="1" smtClean="0">
                <a:solidFill>
                  <a:srgbClr val="FFFF00"/>
                </a:solidFill>
              </a:rPr>
              <a:t>sumneriana</a:t>
            </a:r>
            <a:endParaRPr lang="fr-BE" sz="3600" dirty="0" smtClean="0">
              <a:solidFill>
                <a:srgbClr val="FFFF00"/>
              </a:solidFill>
            </a:endParaRPr>
          </a:p>
          <a:p>
            <a:r>
              <a:rPr lang="fr-BE" sz="3600" dirty="0" smtClean="0"/>
              <a:t> </a:t>
            </a:r>
          </a:p>
          <a:p>
            <a:r>
              <a:rPr lang="fr-BE" sz="3600" b="1" dirty="0" smtClean="0">
                <a:solidFill>
                  <a:srgbClr val="FFFF00"/>
                </a:solidFill>
              </a:rPr>
              <a:t>A. NM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A1</a:t>
            </a:r>
          </a:p>
          <a:p>
            <a:r>
              <a:rPr lang="fr-BE" sz="3600" dirty="0" smtClean="0"/>
              <a:t>A1/2  : semi-hypogés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2</a:t>
            </a:r>
          </a:p>
          <a:p>
            <a:r>
              <a:rPr lang="fr-BE" sz="3600" dirty="0" smtClean="0"/>
              <a:t>S’ouvrant en rayons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3</a:t>
            </a:r>
          </a:p>
          <a:p>
            <a:r>
              <a:rPr lang="fr-BE" sz="3600" dirty="0" smtClean="0"/>
              <a:t>Apothécies 2-7 cm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5</a:t>
            </a:r>
          </a:p>
          <a:p>
            <a:r>
              <a:rPr lang="fr-BE" sz="3600" dirty="0" smtClean="0"/>
              <a:t>5/2 : espèce printanière, sous Cèdre</a:t>
            </a:r>
          </a:p>
          <a:p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</a:t>
            </a:r>
            <a:r>
              <a:rPr lang="fr-BE" sz="3600" i="1" dirty="0" err="1" smtClean="0">
                <a:solidFill>
                  <a:srgbClr val="FFFF00"/>
                </a:solidFill>
              </a:rPr>
              <a:t>Geopora</a:t>
            </a:r>
            <a:r>
              <a:rPr lang="fr-BE" sz="3600" i="1" dirty="0" smtClean="0">
                <a:solidFill>
                  <a:srgbClr val="FFFF00"/>
                </a:solidFill>
              </a:rPr>
              <a:t> </a:t>
            </a:r>
            <a:r>
              <a:rPr lang="fr-BE" sz="3600" i="1" dirty="0" err="1" smtClean="0">
                <a:solidFill>
                  <a:srgbClr val="FFFF00"/>
                </a:solidFill>
              </a:rPr>
              <a:t>sumneriana</a:t>
            </a:r>
            <a:endParaRPr lang="fr-BE" sz="36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56176" y="2564904"/>
            <a:ext cx="2088232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Leotia lub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98861"/>
            <a:ext cx="9144000" cy="64940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200" b="1" dirty="0" smtClean="0">
                <a:solidFill>
                  <a:srgbClr val="FFFF00"/>
                </a:solidFill>
              </a:rPr>
              <a:t>Clé A, p.14</a:t>
            </a:r>
          </a:p>
          <a:p>
            <a:r>
              <a:rPr lang="fr-BE" sz="3200" b="1" dirty="0" smtClean="0"/>
              <a:t>Autres caractères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3</a:t>
            </a:r>
          </a:p>
          <a:p>
            <a:r>
              <a:rPr lang="fr-BE" sz="3200" b="1" dirty="0" smtClean="0"/>
              <a:t>Sporophores épigés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4</a:t>
            </a:r>
          </a:p>
          <a:p>
            <a:r>
              <a:rPr lang="fr-BE" sz="3200" b="1" dirty="0" smtClean="0"/>
              <a:t>Autre apparence ou biotope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5</a:t>
            </a:r>
          </a:p>
          <a:p>
            <a:r>
              <a:rPr lang="fr-BE" sz="3200" b="1" dirty="0" smtClean="0"/>
              <a:t>En groupe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6 ---  Autre substrat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9</a:t>
            </a:r>
          </a:p>
          <a:p>
            <a:r>
              <a:rPr lang="fr-BE" sz="3200" b="1" dirty="0" smtClean="0"/>
              <a:t>Autre biotope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10 --- Autres caractères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11</a:t>
            </a:r>
          </a:p>
          <a:p>
            <a:r>
              <a:rPr lang="fr-BE" sz="3200" b="1" dirty="0" smtClean="0"/>
              <a:t>Autres caractères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12</a:t>
            </a:r>
          </a:p>
          <a:p>
            <a:r>
              <a:rPr lang="fr-BE" sz="3200" b="1" dirty="0" smtClean="0"/>
              <a:t>Espèce pédicellée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15</a:t>
            </a:r>
          </a:p>
          <a:p>
            <a:r>
              <a:rPr lang="fr-BE" sz="3200" b="1" dirty="0" smtClean="0"/>
              <a:t>Autres caractères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17</a:t>
            </a:r>
          </a:p>
          <a:p>
            <a:r>
              <a:rPr lang="fr-BE" sz="3200" b="1" dirty="0" smtClean="0"/>
              <a:t>Espèce pédicellée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18</a:t>
            </a:r>
          </a:p>
          <a:p>
            <a:r>
              <a:rPr lang="fr-BE" sz="3200" b="1" dirty="0" smtClean="0"/>
              <a:t> Autre biotope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19</a:t>
            </a:r>
          </a:p>
          <a:p>
            <a:r>
              <a:rPr lang="fr-BE" sz="3200" b="1" dirty="0" smtClean="0"/>
              <a:t>Autre biotope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20</a:t>
            </a:r>
          </a:p>
          <a:p>
            <a:r>
              <a:rPr lang="fr-BE" sz="3200" b="1" dirty="0" smtClean="0"/>
              <a:t>20/1 :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</a:t>
            </a:r>
            <a:r>
              <a:rPr lang="fr-BE" sz="3200" b="1" i="1" dirty="0" err="1" smtClean="0">
                <a:solidFill>
                  <a:srgbClr val="FFFF00"/>
                </a:solidFill>
              </a:rPr>
              <a:t>Leotia</a:t>
            </a:r>
            <a:r>
              <a:rPr lang="fr-BE" sz="3200" b="1" i="1" dirty="0" smtClean="0">
                <a:solidFill>
                  <a:srgbClr val="FFFF00"/>
                </a:solidFill>
              </a:rPr>
              <a:t> </a:t>
            </a:r>
            <a:r>
              <a:rPr lang="fr-BE" sz="3200" b="1" i="1" dirty="0" err="1" smtClean="0">
                <a:solidFill>
                  <a:srgbClr val="FFFF00"/>
                </a:solidFill>
              </a:rPr>
              <a:t>lubrica</a:t>
            </a:r>
            <a:endParaRPr lang="fr-BE" sz="3200" b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16216" y="5877272"/>
            <a:ext cx="2448272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01541"/>
            <a:ext cx="9144000" cy="5632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F, p. 18 </a:t>
            </a:r>
            <a:r>
              <a:rPr lang="fr-BE" sz="4000" b="1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fr-BE" sz="4000" b="1" dirty="0" smtClean="0">
                <a:solidFill>
                  <a:srgbClr val="FFFF00"/>
                </a:solidFill>
              </a:rPr>
              <a:t> Ordres</a:t>
            </a:r>
          </a:p>
          <a:p>
            <a:r>
              <a:rPr lang="fr-BE" sz="4000" b="1" dirty="0" smtClean="0"/>
              <a:t>Sporophores présents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2</a:t>
            </a:r>
          </a:p>
          <a:p>
            <a:r>
              <a:rPr lang="fr-BE" sz="4000" b="1" dirty="0" smtClean="0"/>
              <a:t>Apothécies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3</a:t>
            </a:r>
          </a:p>
          <a:p>
            <a:r>
              <a:rPr lang="fr-BE" sz="4000" b="1" dirty="0" smtClean="0"/>
              <a:t>Sporophores épigés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4</a:t>
            </a:r>
          </a:p>
          <a:p>
            <a:r>
              <a:rPr lang="fr-BE" sz="4000" b="1" dirty="0" smtClean="0"/>
              <a:t>Asques </a:t>
            </a:r>
            <a:r>
              <a:rPr lang="fr-BE" sz="4000" b="1" dirty="0" err="1" smtClean="0"/>
              <a:t>inoperculés</a:t>
            </a:r>
            <a:r>
              <a:rPr lang="fr-BE" sz="4000" b="1" dirty="0" smtClean="0"/>
              <a:t>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5</a:t>
            </a:r>
          </a:p>
          <a:p>
            <a:r>
              <a:rPr lang="fr-BE" sz="4000" b="1" dirty="0" smtClean="0"/>
              <a:t>Sporophores en forme de club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6</a:t>
            </a:r>
          </a:p>
          <a:p>
            <a:r>
              <a:rPr lang="fr-BE" sz="4000" b="1" dirty="0" smtClean="0"/>
              <a:t>Paraphyses 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7</a:t>
            </a:r>
          </a:p>
          <a:p>
            <a:r>
              <a:rPr lang="fr-BE" sz="4000" b="1" dirty="0" smtClean="0"/>
              <a:t>Sporophores à texture ferme </a:t>
            </a:r>
          </a:p>
          <a:p>
            <a:r>
              <a:rPr lang="fr-BE" sz="4000" b="1" dirty="0" smtClean="0"/>
              <a:t>          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</a:t>
            </a:r>
            <a:r>
              <a:rPr lang="fr-BE" sz="4000" b="1" dirty="0" err="1" smtClean="0">
                <a:solidFill>
                  <a:srgbClr val="FFFF00"/>
                </a:solidFill>
              </a:rPr>
              <a:t>Léotiales</a:t>
            </a:r>
            <a:r>
              <a:rPr lang="fr-BE" sz="4000" b="1" dirty="0" smtClean="0"/>
              <a:t>, p. 37</a:t>
            </a:r>
            <a:endParaRPr lang="fr-B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01541"/>
            <a:ext cx="9144000" cy="5632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F3, p. 37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b="1" dirty="0" smtClean="0">
                <a:solidFill>
                  <a:srgbClr val="FFFF00"/>
                </a:solidFill>
              </a:rPr>
              <a:t>Les Familles chez les </a:t>
            </a:r>
            <a:r>
              <a:rPr lang="fr-BE" sz="4000" b="1" dirty="0" err="1" smtClean="0">
                <a:solidFill>
                  <a:srgbClr val="FFFF00"/>
                </a:solidFill>
              </a:rPr>
              <a:t>Léotiales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b="1" dirty="0" smtClean="0"/>
              <a:t>Sporophores bien formés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2</a:t>
            </a:r>
          </a:p>
          <a:p>
            <a:r>
              <a:rPr lang="fr-BE" sz="4000" b="1" dirty="0" smtClean="0"/>
              <a:t>Spores pas très longues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3</a:t>
            </a:r>
          </a:p>
          <a:p>
            <a:r>
              <a:rPr lang="fr-BE" sz="4000" b="1" dirty="0" smtClean="0"/>
              <a:t>Pas ces caractères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5</a:t>
            </a:r>
          </a:p>
          <a:p>
            <a:r>
              <a:rPr lang="fr-BE" sz="4000" b="1" dirty="0" smtClean="0"/>
              <a:t>Pas ces caractères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6</a:t>
            </a:r>
          </a:p>
          <a:p>
            <a:r>
              <a:rPr lang="fr-BE" sz="4000" b="1" dirty="0" smtClean="0"/>
              <a:t>Sporophores stipités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7</a:t>
            </a:r>
          </a:p>
          <a:p>
            <a:r>
              <a:rPr lang="fr-BE" sz="4000" b="1" dirty="0" smtClean="0"/>
              <a:t>7/1 : marge détachée </a:t>
            </a:r>
          </a:p>
          <a:p>
            <a:r>
              <a:rPr lang="fr-BE" sz="4000" b="1" dirty="0" smtClean="0"/>
              <a:t>          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Leotiaceae</a:t>
            </a:r>
            <a:r>
              <a:rPr lang="fr-BE" sz="4000" b="1" i="1" dirty="0" smtClean="0"/>
              <a:t> p.p.</a:t>
            </a:r>
            <a:r>
              <a:rPr lang="fr-BE" sz="4000" b="1" dirty="0" smtClean="0"/>
              <a:t>, NM, p. 133</a:t>
            </a:r>
            <a:endParaRPr lang="fr-B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09317"/>
            <a:ext cx="9144000" cy="50167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NM, p. 133, clé des genres</a:t>
            </a:r>
          </a:p>
          <a:p>
            <a:r>
              <a:rPr lang="fr-BE" sz="4000" b="1" dirty="0" smtClean="0"/>
              <a:t>Sur autres substrats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6</a:t>
            </a:r>
          </a:p>
          <a:p>
            <a:r>
              <a:rPr lang="fr-BE" sz="4000" b="1" dirty="0" smtClean="0"/>
              <a:t>Sporophores terrestres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7</a:t>
            </a:r>
          </a:p>
          <a:p>
            <a:r>
              <a:rPr lang="fr-BE" sz="4000" b="1" dirty="0" smtClean="0"/>
              <a:t>Apothécie stipitée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8</a:t>
            </a:r>
          </a:p>
          <a:p>
            <a:r>
              <a:rPr lang="fr-BE" sz="4000" b="1" dirty="0" smtClean="0"/>
              <a:t>Spores 5-septées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9</a:t>
            </a:r>
          </a:p>
          <a:p>
            <a:r>
              <a:rPr lang="fr-BE" sz="4000" b="1" dirty="0" smtClean="0"/>
              <a:t>9/1 : apothécie gélatineuse </a:t>
            </a:r>
          </a:p>
          <a:p>
            <a:pPr>
              <a:buFont typeface="Wingdings"/>
              <a:buChar char="à"/>
            </a:pPr>
            <a:r>
              <a:rPr lang="fr-BE" sz="4000" b="1" i="1" dirty="0" err="1" smtClean="0">
                <a:solidFill>
                  <a:srgbClr val="FFFF00"/>
                </a:solidFill>
              </a:rPr>
              <a:t>Leotia</a:t>
            </a:r>
            <a:r>
              <a:rPr lang="fr-BE" sz="4000" b="1" dirty="0" smtClean="0"/>
              <a:t>, p.157 </a:t>
            </a:r>
          </a:p>
          <a:p>
            <a:r>
              <a:rPr lang="fr-BE" sz="4000" b="1" dirty="0" smtClean="0">
                <a:sym typeface="Wingdings"/>
              </a:rPr>
              <a:t>                </a:t>
            </a:r>
            <a:r>
              <a:rPr lang="fr-BE" sz="4000" b="1" dirty="0" smtClean="0"/>
              <a:t>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Leotia</a:t>
            </a:r>
            <a:r>
              <a:rPr lang="fr-BE" sz="4000" b="1" i="1" dirty="0" smtClean="0">
                <a:solidFill>
                  <a:srgbClr val="FFFF00"/>
                </a:solidFill>
              </a:rPr>
              <a:t>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lubrica</a:t>
            </a:r>
            <a:endParaRPr lang="fr-BE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scocoryne sarcoi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19136"/>
            <a:ext cx="9144000" cy="62478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 </a:t>
            </a:r>
            <a:r>
              <a:rPr lang="fr-BE" sz="4000" b="1" dirty="0" err="1" smtClean="0">
                <a:solidFill>
                  <a:srgbClr val="FFFF00"/>
                </a:solidFill>
              </a:rPr>
              <a:t>Classif</a:t>
            </a:r>
            <a:r>
              <a:rPr lang="fr-BE" sz="4000" b="1" dirty="0" smtClean="0">
                <a:solidFill>
                  <a:srgbClr val="FFFF00"/>
                </a:solidFill>
              </a:rPr>
              <a:t>., Clé, p. 5</a:t>
            </a:r>
          </a:p>
          <a:p>
            <a:r>
              <a:rPr lang="fr-BE" sz="4000" b="1" dirty="0" err="1" smtClean="0"/>
              <a:t>Ascomes</a:t>
            </a:r>
            <a:r>
              <a:rPr lang="fr-BE" sz="4000" b="1" dirty="0" smtClean="0"/>
              <a:t> </a:t>
            </a:r>
            <a:r>
              <a:rPr lang="fr-BE" sz="4000" b="1" dirty="0" smtClean="0">
                <a:sym typeface="Wingdings" pitchFamily="2" charset="2"/>
              </a:rPr>
              <a:t> </a:t>
            </a:r>
            <a:r>
              <a:rPr lang="fr-BE" sz="4000" b="1" dirty="0" err="1" smtClean="0">
                <a:solidFill>
                  <a:srgbClr val="FFFF00"/>
                </a:solidFill>
                <a:sym typeface="Wingdings" pitchFamily="2" charset="2"/>
              </a:rPr>
              <a:t>Pezizomycotina</a:t>
            </a:r>
            <a:r>
              <a:rPr lang="fr-BE" sz="4000" b="1" dirty="0" smtClean="0">
                <a:sym typeface="Wingdings" pitchFamily="2" charset="2"/>
              </a:rPr>
              <a:t>, Clé B</a:t>
            </a:r>
            <a:endParaRPr lang="fr-BE" sz="4000" b="1" dirty="0" smtClean="0"/>
          </a:p>
          <a:p>
            <a:r>
              <a:rPr lang="fr-BE" sz="4000" b="1" dirty="0" smtClean="0"/>
              <a:t>Non </a:t>
            </a:r>
            <a:r>
              <a:rPr lang="fr-BE" sz="4000" b="1" dirty="0" err="1" smtClean="0"/>
              <a:t>lichénisés</a:t>
            </a:r>
            <a:r>
              <a:rPr lang="fr-BE" sz="4000" b="1" dirty="0" smtClean="0"/>
              <a:t>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4</a:t>
            </a:r>
          </a:p>
          <a:p>
            <a:r>
              <a:rPr lang="fr-BE" sz="4000" b="1" dirty="0" smtClean="0"/>
              <a:t>Non parasites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5</a:t>
            </a:r>
          </a:p>
          <a:p>
            <a:r>
              <a:rPr lang="fr-BE" sz="4000" b="1" dirty="0" smtClean="0"/>
              <a:t>Non réfringent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5a</a:t>
            </a:r>
          </a:p>
          <a:p>
            <a:r>
              <a:rPr lang="fr-BE" sz="4000" b="1" dirty="0" err="1" smtClean="0"/>
              <a:t>Inoperculés</a:t>
            </a:r>
            <a:r>
              <a:rPr lang="fr-BE" sz="4000" b="1" dirty="0" smtClean="0"/>
              <a:t>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</a:t>
            </a:r>
            <a:r>
              <a:rPr lang="fr-BE" sz="4000" b="1" dirty="0" err="1" smtClean="0">
                <a:solidFill>
                  <a:srgbClr val="FFFF00"/>
                </a:solidFill>
              </a:rPr>
              <a:t>Léotiomycètes</a:t>
            </a:r>
            <a:r>
              <a:rPr lang="fr-BE" sz="4000" b="1" dirty="0" smtClean="0">
                <a:solidFill>
                  <a:srgbClr val="FFFF00"/>
                </a:solidFill>
              </a:rPr>
              <a:t>, 13</a:t>
            </a:r>
          </a:p>
          <a:p>
            <a:r>
              <a:rPr lang="fr-BE" sz="4000" b="1" dirty="0" smtClean="0"/>
              <a:t>Non pathogènes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13b</a:t>
            </a:r>
          </a:p>
          <a:p>
            <a:r>
              <a:rPr lang="fr-BE" sz="4000" b="1" dirty="0" smtClean="0"/>
              <a:t>Autres supports </a:t>
            </a:r>
            <a:r>
              <a:rPr lang="fr-BE" sz="4000" b="1" dirty="0" smtClean="0">
                <a:sym typeface="Wingdings" pitchFamily="2" charset="2"/>
              </a:rPr>
              <a:t> 13c</a:t>
            </a:r>
            <a:r>
              <a:rPr lang="fr-BE" sz="4000" b="1" dirty="0" smtClean="0"/>
              <a:t> </a:t>
            </a:r>
          </a:p>
          <a:p>
            <a:r>
              <a:rPr lang="fr-BE" sz="4000" b="1" dirty="0" smtClean="0"/>
              <a:t>Non stipités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</a:t>
            </a:r>
            <a:r>
              <a:rPr lang="fr-BE" sz="4000" b="1" dirty="0" err="1" smtClean="0">
                <a:solidFill>
                  <a:srgbClr val="FFFF00"/>
                </a:solidFill>
              </a:rPr>
              <a:t>Hélotiales</a:t>
            </a:r>
            <a:r>
              <a:rPr lang="fr-BE" sz="4000" b="1" dirty="0" smtClean="0"/>
              <a:t>, p. 24</a:t>
            </a:r>
          </a:p>
          <a:p>
            <a:r>
              <a:rPr lang="fr-BE" sz="4000" b="1" dirty="0" smtClean="0">
                <a:solidFill>
                  <a:srgbClr val="FF0000"/>
                </a:solidFill>
              </a:rPr>
              <a:t>Mais pas possible d’aller plus loin…</a:t>
            </a:r>
            <a:endParaRPr lang="fr-BE" sz="40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55768" y="6088559"/>
            <a:ext cx="2088232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93765"/>
            <a:ext cx="9144000" cy="62478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 Milieu particulier, MFLP, p. 56</a:t>
            </a:r>
          </a:p>
          <a:p>
            <a:r>
              <a:rPr lang="fr-BE" sz="4000" b="1" dirty="0" smtClean="0"/>
              <a:t>Sur bois mort</a:t>
            </a:r>
            <a:r>
              <a:rPr lang="fr-BE" sz="4000" b="1" dirty="0" smtClean="0">
                <a:sym typeface="Wingdings" pitchFamily="2" charset="2"/>
              </a:rPr>
              <a:t>, Clé G, p. 56</a:t>
            </a:r>
            <a:endParaRPr lang="fr-BE" sz="4000" b="1" dirty="0" smtClean="0"/>
          </a:p>
          <a:p>
            <a:r>
              <a:rPr lang="fr-BE" sz="4000" b="1" dirty="0" smtClean="0"/>
              <a:t>Discomycète, </a:t>
            </a:r>
            <a:r>
              <a:rPr lang="fr-BE" sz="4000" b="1" dirty="0" smtClean="0">
                <a:sym typeface="Wingdings"/>
              </a:rPr>
              <a:t> </a:t>
            </a:r>
            <a:r>
              <a:rPr lang="fr-BE" sz="4000" b="1" dirty="0" smtClean="0">
                <a:solidFill>
                  <a:srgbClr val="FFFF00"/>
                </a:solidFill>
              </a:rPr>
              <a:t>clé G1, p. 56</a:t>
            </a:r>
          </a:p>
          <a:p>
            <a:r>
              <a:rPr lang="fr-BE" sz="4000" b="1" dirty="0" err="1" smtClean="0"/>
              <a:t>Apth</a:t>
            </a:r>
            <a:r>
              <a:rPr lang="fr-BE" sz="4000" b="1" dirty="0" smtClean="0"/>
              <a:t> visibles </a:t>
            </a:r>
            <a:r>
              <a:rPr lang="fr-BE" sz="4000" b="1" dirty="0" smtClean="0">
                <a:sym typeface="Wingdings" pitchFamily="2" charset="2"/>
              </a:rPr>
              <a:t> 1</a:t>
            </a:r>
            <a:endParaRPr lang="fr-BE" sz="4000" b="1" dirty="0" smtClean="0"/>
          </a:p>
          <a:p>
            <a:r>
              <a:rPr lang="fr-BE" sz="4000" b="1" dirty="0" smtClean="0"/>
              <a:t># </a:t>
            </a:r>
            <a:r>
              <a:rPr lang="fr-BE" sz="4000" b="1" dirty="0" smtClean="0">
                <a:sym typeface="Wingdings"/>
              </a:rPr>
              <a:t> 2</a:t>
            </a:r>
            <a:r>
              <a:rPr lang="fr-BE" sz="4000" b="1" dirty="0" smtClean="0"/>
              <a:t> </a:t>
            </a:r>
          </a:p>
          <a:p>
            <a:r>
              <a:rPr lang="fr-BE" sz="4000" b="1" dirty="0" smtClean="0">
                <a:sym typeface="Wingdings"/>
              </a:rPr>
              <a:t>Violettes ou violacées </a:t>
            </a:r>
            <a:r>
              <a:rPr lang="fr-BE" sz="4000" b="1" dirty="0" smtClean="0"/>
              <a:t> 4</a:t>
            </a:r>
          </a:p>
          <a:p>
            <a:r>
              <a:rPr lang="fr-BE" sz="4000" b="1" dirty="0" err="1" smtClean="0"/>
              <a:t>Sp</a:t>
            </a:r>
            <a:r>
              <a:rPr lang="fr-BE" sz="4000" b="1" dirty="0" smtClean="0"/>
              <a:t> septées </a:t>
            </a:r>
            <a:r>
              <a:rPr lang="fr-BE" sz="4000" b="1" dirty="0" smtClean="0">
                <a:sym typeface="Wingdings" pitchFamily="2" charset="2"/>
              </a:rPr>
              <a:t> </a:t>
            </a:r>
            <a:r>
              <a:rPr lang="fr-BE" sz="4000" b="1" dirty="0" err="1" smtClean="0">
                <a:solidFill>
                  <a:srgbClr val="FFFF00"/>
                </a:solidFill>
                <a:sym typeface="Wingdings" pitchFamily="2" charset="2"/>
              </a:rPr>
              <a:t>Ascocoryne</a:t>
            </a:r>
            <a:r>
              <a:rPr lang="fr-BE" sz="4000" b="1" dirty="0" smtClean="0">
                <a:solidFill>
                  <a:srgbClr val="FFFF00"/>
                </a:solidFill>
                <a:sym typeface="Wingdings" pitchFamily="2" charset="2"/>
              </a:rPr>
              <a:t>, clé p. 60</a:t>
            </a:r>
            <a:r>
              <a:rPr lang="fr-BE" sz="40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fr-BE" sz="4000" b="1" dirty="0" smtClean="0"/>
              <a:t>Sur bois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2</a:t>
            </a:r>
          </a:p>
          <a:p>
            <a:r>
              <a:rPr lang="fr-BE" sz="4000" b="1" dirty="0" smtClean="0"/>
              <a:t>Hyménium violacé </a:t>
            </a:r>
            <a:r>
              <a:rPr lang="fr-BE" sz="4000" b="1" dirty="0" smtClean="0">
                <a:sym typeface="Wingdings" pitchFamily="2" charset="2"/>
              </a:rPr>
              <a:t> 3</a:t>
            </a:r>
          </a:p>
          <a:p>
            <a:r>
              <a:rPr lang="fr-BE" sz="4000" b="1" dirty="0" smtClean="0">
                <a:sym typeface="Wingdings" pitchFamily="2" charset="2"/>
              </a:rPr>
              <a:t>3/1 : </a:t>
            </a:r>
            <a:r>
              <a:rPr lang="fr-BE" sz="4000" b="1" i="1" dirty="0" err="1" smtClean="0">
                <a:solidFill>
                  <a:srgbClr val="FFFF00"/>
                </a:solidFill>
                <a:sym typeface="Wingdings" pitchFamily="2" charset="2"/>
              </a:rPr>
              <a:t>Ascocoryne</a:t>
            </a:r>
            <a:r>
              <a:rPr lang="fr-BE" sz="4000" b="1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BE" sz="4000" b="1" i="1" dirty="0" err="1" smtClean="0">
                <a:solidFill>
                  <a:srgbClr val="FFFF00"/>
                </a:solidFill>
                <a:sym typeface="Wingdings" pitchFamily="2" charset="2"/>
              </a:rPr>
              <a:t>sarcoides</a:t>
            </a:r>
            <a:endParaRPr lang="fr-BE" sz="40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Lachnum virgine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07504" y="116632"/>
            <a:ext cx="878497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400" b="1" dirty="0" smtClean="0">
                <a:solidFill>
                  <a:srgbClr val="01FF74"/>
                </a:solidFill>
              </a:rPr>
              <a:t>Nos limites durant cette semaine</a:t>
            </a:r>
            <a:endParaRPr lang="fr-BE" sz="44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3" name="Flèche droite 2"/>
          <p:cNvSpPr/>
          <p:nvPr/>
        </p:nvSpPr>
        <p:spPr>
          <a:xfrm>
            <a:off x="0" y="4005064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lèche droite 3"/>
          <p:cNvSpPr/>
          <p:nvPr/>
        </p:nvSpPr>
        <p:spPr>
          <a:xfrm>
            <a:off x="0" y="3212976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lèche droite 4"/>
          <p:cNvSpPr/>
          <p:nvPr/>
        </p:nvSpPr>
        <p:spPr>
          <a:xfrm>
            <a:off x="0" y="2492896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lèche droite 5"/>
          <p:cNvSpPr/>
          <p:nvPr/>
        </p:nvSpPr>
        <p:spPr>
          <a:xfrm>
            <a:off x="0" y="1772816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1691680" y="1700808"/>
            <a:ext cx="662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dirty="0" smtClean="0"/>
              <a:t>Les espèces coprophiles</a:t>
            </a:r>
            <a:endParaRPr lang="fr-BE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1691680" y="2420888"/>
            <a:ext cx="662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dirty="0" smtClean="0"/>
              <a:t>Les espèces « </a:t>
            </a:r>
            <a:r>
              <a:rPr lang="fr-BE" sz="3600" dirty="0" err="1" smtClean="0"/>
              <a:t>phytophiles</a:t>
            </a:r>
            <a:r>
              <a:rPr lang="fr-BE" sz="3600" dirty="0" smtClean="0"/>
              <a:t> »</a:t>
            </a:r>
            <a:endParaRPr lang="fr-BE" sz="3600" dirty="0"/>
          </a:p>
        </p:txBody>
      </p:sp>
      <p:sp>
        <p:nvSpPr>
          <p:cNvPr id="10" name="ZoneTexte 9"/>
          <p:cNvSpPr txBox="1"/>
          <p:nvPr/>
        </p:nvSpPr>
        <p:spPr>
          <a:xfrm>
            <a:off x="1691680" y="3140968"/>
            <a:ext cx="662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dirty="0" smtClean="0"/>
              <a:t>Les espèces mycophiles</a:t>
            </a:r>
            <a:endParaRPr lang="fr-BE" sz="3600" dirty="0"/>
          </a:p>
        </p:txBody>
      </p:sp>
      <p:sp>
        <p:nvSpPr>
          <p:cNvPr id="11" name="Flèche droite 10"/>
          <p:cNvSpPr/>
          <p:nvPr/>
        </p:nvSpPr>
        <p:spPr>
          <a:xfrm>
            <a:off x="0" y="4653136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lèche droite 11"/>
          <p:cNvSpPr/>
          <p:nvPr/>
        </p:nvSpPr>
        <p:spPr>
          <a:xfrm>
            <a:off x="0" y="5445224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lèche droite 12"/>
          <p:cNvSpPr/>
          <p:nvPr/>
        </p:nvSpPr>
        <p:spPr>
          <a:xfrm>
            <a:off x="0" y="6165304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1691680" y="3861048"/>
            <a:ext cx="662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dirty="0" smtClean="0"/>
              <a:t>Les espèces </a:t>
            </a:r>
            <a:r>
              <a:rPr lang="fr-BE" sz="3600" dirty="0" err="1" smtClean="0"/>
              <a:t>kératinophiles</a:t>
            </a:r>
            <a:endParaRPr lang="fr-BE" sz="3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691680" y="4581128"/>
            <a:ext cx="662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dirty="0" smtClean="0"/>
              <a:t>Les espèces lignicoles</a:t>
            </a:r>
            <a:endParaRPr lang="fr-BE" sz="3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691680" y="5373216"/>
            <a:ext cx="662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dirty="0" smtClean="0"/>
              <a:t>Les espèces des places à feu</a:t>
            </a:r>
            <a:endParaRPr lang="fr-BE" sz="3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691680" y="6093296"/>
            <a:ext cx="662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dirty="0" smtClean="0"/>
              <a:t>Les espèces parasites</a:t>
            </a:r>
            <a:endParaRPr lang="fr-BE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213282"/>
            <a:ext cx="9144000" cy="24314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800" b="1" dirty="0" smtClean="0">
                <a:solidFill>
                  <a:srgbClr val="FFFF00"/>
                </a:solidFill>
              </a:rPr>
              <a:t>MFLP, Ascomycètes</a:t>
            </a:r>
            <a:r>
              <a:rPr lang="fr-BE" sz="3800" b="1" dirty="0" smtClean="0"/>
              <a:t>, clé G,  p. 56</a:t>
            </a:r>
            <a:r>
              <a:rPr lang="fr-BE" sz="3800" dirty="0" smtClean="0"/>
              <a:t> </a:t>
            </a:r>
          </a:p>
          <a:p>
            <a:r>
              <a:rPr lang="fr-BE" sz="3800" dirty="0" smtClean="0"/>
              <a:t>Ascomycètes sur bois </a:t>
            </a:r>
            <a:r>
              <a:rPr lang="fr-BE" sz="3800" b="1" dirty="0" smtClean="0"/>
              <a:t>clé G,  p. 56  1/1</a:t>
            </a:r>
            <a:endParaRPr lang="fr-BE" sz="3800" dirty="0" smtClean="0"/>
          </a:p>
          <a:p>
            <a:r>
              <a:rPr lang="fr-BE" sz="3800" dirty="0" smtClean="0"/>
              <a:t>G1 : 1-2-5-6-7-8-9-10-12</a:t>
            </a:r>
          </a:p>
          <a:p>
            <a:r>
              <a:rPr lang="fr-BE" sz="3800" b="1" dirty="0" smtClean="0">
                <a:sym typeface="Wingdings" pitchFamily="2" charset="2"/>
              </a:rPr>
              <a:t>12/1 </a:t>
            </a:r>
            <a:r>
              <a:rPr lang="fr-BE" sz="3800" b="1" dirty="0" smtClean="0">
                <a:solidFill>
                  <a:srgbClr val="FFFF00"/>
                </a:solidFill>
                <a:sym typeface="Wingdings" pitchFamily="2" charset="2"/>
              </a:rPr>
              <a:t>  </a:t>
            </a:r>
            <a:r>
              <a:rPr lang="fr-BE" sz="3800" b="1" i="1" dirty="0" err="1" smtClean="0">
                <a:solidFill>
                  <a:srgbClr val="FFFF00"/>
                </a:solidFill>
                <a:sym typeface="Wingdings" pitchFamily="2" charset="2"/>
              </a:rPr>
              <a:t>Dasyscyphus</a:t>
            </a:r>
            <a:r>
              <a:rPr lang="fr-BE" sz="3800" b="1" dirty="0" smtClean="0">
                <a:solidFill>
                  <a:srgbClr val="FFFF00"/>
                </a:solidFill>
                <a:sym typeface="Wingdings" pitchFamily="2" charset="2"/>
              </a:rPr>
              <a:t>, clé p. 62</a:t>
            </a:r>
            <a:endParaRPr lang="fr-BE" sz="3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628507"/>
            <a:ext cx="9144000" cy="36009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800" b="1" i="1" dirty="0" err="1" smtClean="0">
                <a:solidFill>
                  <a:srgbClr val="FFFF00"/>
                </a:solidFill>
                <a:sym typeface="Wingdings" pitchFamily="2" charset="2"/>
              </a:rPr>
              <a:t>Dasyscyphus</a:t>
            </a:r>
            <a:r>
              <a:rPr lang="fr-BE" sz="3800" b="1" dirty="0" smtClean="0">
                <a:solidFill>
                  <a:srgbClr val="FFFF00"/>
                </a:solidFill>
                <a:sym typeface="Wingdings" pitchFamily="2" charset="2"/>
              </a:rPr>
              <a:t>, clé p. 62</a:t>
            </a:r>
          </a:p>
          <a:p>
            <a:r>
              <a:rPr lang="fr-BE" sz="3800" b="1" dirty="0" smtClean="0">
                <a:sym typeface="Wingdings" pitchFamily="2" charset="2"/>
              </a:rPr>
              <a:t>, MOLP  A  sur bois  A0</a:t>
            </a:r>
          </a:p>
          <a:p>
            <a:r>
              <a:rPr lang="fr-BE" sz="3800" b="1" dirty="0" smtClean="0">
                <a:sym typeface="Wingdings" pitchFamily="2" charset="2"/>
              </a:rPr>
              <a:t>sur bois  0</a:t>
            </a:r>
          </a:p>
          <a:p>
            <a:r>
              <a:rPr lang="fr-BE" sz="3800" b="1" dirty="0" smtClean="0">
                <a:sym typeface="Wingdings" pitchFamily="2" charset="2"/>
              </a:rPr>
              <a:t>Non fasc.  1</a:t>
            </a:r>
          </a:p>
          <a:p>
            <a:r>
              <a:rPr lang="fr-BE" sz="3800" b="1" dirty="0" smtClean="0">
                <a:sym typeface="Wingdings" pitchFamily="2" charset="2"/>
              </a:rPr>
              <a:t>Apth blanches  2</a:t>
            </a:r>
          </a:p>
          <a:p>
            <a:r>
              <a:rPr lang="fr-BE" sz="3800" b="1" dirty="0" smtClean="0">
                <a:sym typeface="Wingdings" pitchFamily="2" charset="2"/>
              </a:rPr>
              <a:t>2/1 </a:t>
            </a:r>
            <a:r>
              <a:rPr lang="fr-BE" sz="3800" b="1" dirty="0" err="1" smtClean="0">
                <a:sym typeface="Wingdings" pitchFamily="2" charset="2"/>
              </a:rPr>
              <a:t>prph</a:t>
            </a:r>
            <a:r>
              <a:rPr lang="fr-BE" sz="3800" b="1" dirty="0" smtClean="0">
                <a:sym typeface="Wingdings" pitchFamily="2" charset="2"/>
              </a:rPr>
              <a:t> lancéolées  </a:t>
            </a:r>
            <a:r>
              <a:rPr lang="fr-BE" sz="3800" b="1" i="1" dirty="0" smtClean="0">
                <a:solidFill>
                  <a:srgbClr val="FFFF00"/>
                </a:solidFill>
                <a:sym typeface="Wingdings" pitchFamily="2" charset="2"/>
              </a:rPr>
              <a:t>D. </a:t>
            </a:r>
            <a:r>
              <a:rPr lang="fr-BE" sz="3800" b="1" i="1" dirty="0" err="1" smtClean="0">
                <a:solidFill>
                  <a:srgbClr val="FFFF00"/>
                </a:solidFill>
                <a:sym typeface="Wingdings" pitchFamily="2" charset="2"/>
              </a:rPr>
              <a:t>virgineus</a:t>
            </a:r>
            <a:endParaRPr lang="fr-BE" sz="38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919" y="476672"/>
            <a:ext cx="9219919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79512" y="0"/>
            <a:ext cx="87129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i="1" dirty="0" err="1" smtClean="0"/>
              <a:t>Tubercularia</a:t>
            </a:r>
            <a:r>
              <a:rPr lang="fr-BE" sz="3600" b="1" i="1" dirty="0" smtClean="0"/>
              <a:t> </a:t>
            </a:r>
            <a:r>
              <a:rPr lang="fr-BE" sz="3600" b="1" i="1" dirty="0" err="1" smtClean="0"/>
              <a:t>vulgaris</a:t>
            </a:r>
            <a:r>
              <a:rPr lang="fr-BE" sz="3600" b="1" i="1" dirty="0" smtClean="0"/>
              <a:t> (anamorphe)</a:t>
            </a:r>
            <a:endParaRPr lang="fr-BE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5600"/>
            <a:ext cx="9144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0371"/>
            <a:ext cx="5832648" cy="682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617" y="4725144"/>
            <a:ext cx="928761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32656"/>
            <a:ext cx="9144000" cy="18466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800" b="1" dirty="0" smtClean="0">
                <a:solidFill>
                  <a:srgbClr val="FFFF00"/>
                </a:solidFill>
              </a:rPr>
              <a:t>MFLP, Ascomycètes</a:t>
            </a:r>
            <a:r>
              <a:rPr lang="fr-BE" sz="3800" b="1" dirty="0" smtClean="0"/>
              <a:t>, clé G,  p. 56</a:t>
            </a:r>
            <a:r>
              <a:rPr lang="fr-BE" sz="3800" dirty="0" smtClean="0"/>
              <a:t> </a:t>
            </a:r>
          </a:p>
          <a:p>
            <a:r>
              <a:rPr lang="fr-BE" sz="3800" dirty="0" smtClean="0"/>
              <a:t>Ascomycètes sur bois </a:t>
            </a:r>
            <a:r>
              <a:rPr lang="fr-BE" sz="3800" b="1" dirty="0" smtClean="0"/>
              <a:t>clé G,  p. 56  1/2</a:t>
            </a:r>
            <a:endParaRPr lang="fr-BE" sz="3800" dirty="0" smtClean="0"/>
          </a:p>
          <a:p>
            <a:r>
              <a:rPr lang="fr-BE" sz="3800" dirty="0" smtClean="0"/>
              <a:t>Autres ascomycètes </a:t>
            </a:r>
            <a:r>
              <a:rPr lang="fr-BE" sz="3800" dirty="0" smtClean="0">
                <a:sym typeface="Wingdings" pitchFamily="2" charset="2"/>
              </a:rPr>
              <a:t> clé G2, p. 76</a:t>
            </a:r>
            <a:endParaRPr lang="fr-BE" sz="3800" dirty="0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379851"/>
            <a:ext cx="9144000" cy="41857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800" dirty="0" smtClean="0"/>
              <a:t>G2 : 0-1-2-3-4</a:t>
            </a:r>
          </a:p>
          <a:p>
            <a:r>
              <a:rPr lang="fr-BE" sz="3800" b="1" dirty="0" smtClean="0">
                <a:sym typeface="Wingdings" pitchFamily="2" charset="2"/>
              </a:rPr>
              <a:t>4/2 </a:t>
            </a:r>
            <a:r>
              <a:rPr lang="fr-BE" sz="3800" b="1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BE" sz="3800" b="1" i="1" dirty="0" err="1" smtClean="0">
                <a:solidFill>
                  <a:srgbClr val="FFFF00"/>
                </a:solidFill>
                <a:sym typeface="Wingdings" pitchFamily="2" charset="2"/>
              </a:rPr>
              <a:t>Nectria</a:t>
            </a:r>
            <a:r>
              <a:rPr lang="fr-BE" sz="3800" b="1" dirty="0" smtClean="0">
                <a:solidFill>
                  <a:srgbClr val="FFFF00"/>
                </a:solidFill>
                <a:sym typeface="Wingdings" pitchFamily="2" charset="2"/>
              </a:rPr>
              <a:t>, clé p. 82</a:t>
            </a:r>
          </a:p>
          <a:p>
            <a:pPr>
              <a:buFont typeface="Wingdings"/>
              <a:buChar char="à"/>
            </a:pPr>
            <a:endParaRPr lang="fr-BE" sz="3800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fr-BE" sz="3800" b="1" dirty="0" smtClean="0">
                <a:sym typeface="Wingdings" pitchFamily="2" charset="2"/>
              </a:rPr>
              <a:t>Option A0 : 3-4-5/1  </a:t>
            </a:r>
            <a:r>
              <a:rPr lang="fr-BE" sz="3800" b="1" i="1" dirty="0" smtClean="0">
                <a:solidFill>
                  <a:srgbClr val="FFFF00"/>
                </a:solidFill>
                <a:sym typeface="Wingdings" pitchFamily="2" charset="2"/>
              </a:rPr>
              <a:t>N. </a:t>
            </a:r>
            <a:r>
              <a:rPr lang="fr-BE" sz="3800" b="1" i="1" dirty="0" err="1" smtClean="0">
                <a:solidFill>
                  <a:srgbClr val="FFFF00"/>
                </a:solidFill>
                <a:sym typeface="Wingdings" pitchFamily="2" charset="2"/>
              </a:rPr>
              <a:t>cinnabarina</a:t>
            </a:r>
            <a:endParaRPr lang="fr-BE" sz="3800" b="1" i="1" dirty="0" smtClean="0">
              <a:solidFill>
                <a:srgbClr val="FFFF00"/>
              </a:solidFill>
              <a:sym typeface="Wingdings" pitchFamily="2" charset="2"/>
            </a:endParaRPr>
          </a:p>
          <a:p>
            <a:endParaRPr lang="fr-BE" sz="3800" b="1" i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fr-BE" sz="3800" b="1" dirty="0" smtClean="0">
                <a:sym typeface="Wingdings" pitchFamily="2" charset="2"/>
              </a:rPr>
              <a:t>Option D0 (NM) : 3-5-6-9-16-18-19-20-21-22-23  </a:t>
            </a:r>
            <a:r>
              <a:rPr lang="fr-BE" sz="3800" b="1" i="1" dirty="0" smtClean="0">
                <a:solidFill>
                  <a:srgbClr val="FFFF00"/>
                </a:solidFill>
                <a:sym typeface="Wingdings" pitchFamily="2" charset="2"/>
              </a:rPr>
              <a:t>N. </a:t>
            </a:r>
            <a:r>
              <a:rPr lang="fr-BE" sz="3800" b="1" i="1" dirty="0" err="1" smtClean="0">
                <a:solidFill>
                  <a:srgbClr val="FFFF00"/>
                </a:solidFill>
                <a:sym typeface="Wingdings" pitchFamily="2" charset="2"/>
              </a:rPr>
              <a:t>cinnabarina</a:t>
            </a:r>
            <a:endParaRPr lang="fr-BE" sz="3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Bisporella citr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90931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/>
              <a:t>MFLP </a:t>
            </a:r>
            <a:r>
              <a:rPr lang="fr-BE" sz="5400" b="1" dirty="0" smtClean="0">
                <a:sym typeface="Wingdings" pitchFamily="2" charset="2"/>
              </a:rPr>
              <a:t> </a:t>
            </a:r>
            <a:r>
              <a:rPr lang="fr-BE" sz="5400" b="1" dirty="0" smtClean="0">
                <a:solidFill>
                  <a:srgbClr val="FFFF00"/>
                </a:solidFill>
              </a:rPr>
              <a:t>Clé G p. 56,  </a:t>
            </a:r>
            <a:r>
              <a:rPr lang="fr-BE" sz="5400" b="1" dirty="0" smtClean="0"/>
              <a:t>1/1</a:t>
            </a:r>
          </a:p>
          <a:p>
            <a:pPr>
              <a:buFont typeface="Wingdings"/>
              <a:buChar char="à"/>
            </a:pPr>
            <a:r>
              <a:rPr lang="fr-BE" sz="5400" b="1" dirty="0" smtClean="0">
                <a:solidFill>
                  <a:srgbClr val="FFFF00"/>
                </a:solidFill>
              </a:rPr>
              <a:t> Clé G1, p. 56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1-2-5-7-8-13-18-20-21-24-27-28/1</a:t>
            </a:r>
          </a:p>
          <a:p>
            <a:pPr>
              <a:buFont typeface="Wingdings"/>
              <a:buChar char="à"/>
            </a:pPr>
            <a:r>
              <a:rPr lang="fr-BE" sz="5400" b="1" i="1" dirty="0" err="1" smtClean="0">
                <a:solidFill>
                  <a:srgbClr val="FFFF00"/>
                </a:solidFill>
                <a:sym typeface="Wingdings" pitchFamily="2" charset="2"/>
              </a:rPr>
              <a:t>Bisporella</a:t>
            </a:r>
            <a:r>
              <a:rPr lang="fr-BE" sz="5400" b="1" dirty="0" smtClean="0">
                <a:sym typeface="Wingdings" pitchFamily="2" charset="2"/>
              </a:rPr>
              <a:t> p. 60</a:t>
            </a:r>
            <a:endParaRPr lang="fr-BE" sz="5400" b="1" dirty="0" smtClean="0"/>
          </a:p>
          <a:p>
            <a:r>
              <a:rPr lang="fr-BE" sz="5400" b="1" dirty="0" smtClean="0"/>
              <a:t>1-2-3/2</a:t>
            </a:r>
          </a:p>
          <a:p>
            <a:r>
              <a:rPr lang="fr-BE" sz="5400" b="1" dirty="0" smtClean="0"/>
              <a:t>Sp 12 x 5 µm </a:t>
            </a:r>
            <a:r>
              <a:rPr lang="fr-BE" sz="5400" b="1" dirty="0" smtClean="0">
                <a:sym typeface="Wingdings" pitchFamily="2" charset="2"/>
              </a:rPr>
              <a:t></a:t>
            </a:r>
            <a:r>
              <a:rPr lang="fr-BE" sz="5400" b="1" dirty="0" smtClean="0"/>
              <a:t>  </a:t>
            </a:r>
            <a:r>
              <a:rPr lang="fr-BE" sz="5400" b="1" i="1" dirty="0" smtClean="0">
                <a:solidFill>
                  <a:srgbClr val="FFFF00"/>
                </a:solidFill>
              </a:rPr>
              <a:t>B. </a:t>
            </a:r>
            <a:r>
              <a:rPr lang="fr-BE" sz="5400" b="1" i="1" dirty="0" err="1" smtClean="0">
                <a:solidFill>
                  <a:srgbClr val="FFFF00"/>
                </a:solidFill>
              </a:rPr>
              <a:t>citrina</a:t>
            </a:r>
            <a:endParaRPr lang="fr-BE" sz="54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Aleuria auran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Aleuria auran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Connecteur droit avec flèche 3"/>
          <p:cNvCxnSpPr/>
          <p:nvPr/>
        </p:nvCxnSpPr>
        <p:spPr>
          <a:xfrm flipH="1">
            <a:off x="7668344" y="3861048"/>
            <a:ext cx="936104" cy="7920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>
            <a:off x="7740352" y="4221088"/>
            <a:ext cx="1152128" cy="187220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9144000" cy="3501008"/>
          </a:xfrm>
          <a:prstGeom prst="rect">
            <a:avLst/>
          </a:prstGeom>
          <a:solidFill>
            <a:schemeClr val="bg1"/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Contrairement aux </a:t>
            </a:r>
            <a:r>
              <a:rPr kumimoji="0" lang="fr-BE" sz="48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Basidio-mycètes</a:t>
            </a:r>
            <a:r>
              <a:rPr kumimoji="0" lang="fr-BE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les </a:t>
            </a:r>
            <a:r>
              <a:rPr lang="fr-BE" sz="48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Ascomycètes</a:t>
            </a:r>
            <a:r>
              <a:rPr kumimoji="0" lang="fr-BE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sont multiformes, et chaque forme bien définie va porter un nom différent ! </a:t>
            </a:r>
            <a:endParaRPr kumimoji="0" lang="fr-BE" sz="4800" b="1" i="0" u="none" strike="noStrike" kern="1200" cap="none" spc="0" normalizeH="0" baseline="0" noProof="0" dirty="0">
              <a:ln w="6350">
                <a:noFill/>
              </a:ln>
              <a:solidFill>
                <a:srgbClr val="01FF74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0" y="3573016"/>
            <a:ext cx="374441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Apothécie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5399584" y="5157192"/>
            <a:ext cx="374441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Pycnide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399584" y="3573016"/>
            <a:ext cx="374441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err="1" smtClean="0">
                <a:solidFill>
                  <a:srgbClr val="01FF74"/>
                </a:solidFill>
              </a:rPr>
              <a:t>Cléistothèce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0" y="5157192"/>
            <a:ext cx="374441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Périthèce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62250"/>
            <a:ext cx="58483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-1"/>
            <a:ext cx="5868144" cy="336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01531"/>
            <a:ext cx="9144000" cy="5632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>
                <a:solidFill>
                  <a:srgbClr val="FFFF00"/>
                </a:solidFill>
              </a:rPr>
              <a:t>Clé A, p.14</a:t>
            </a:r>
          </a:p>
          <a:p>
            <a:r>
              <a:rPr lang="fr-BE" sz="3600" dirty="0" smtClean="0"/>
              <a:t>Autres caractères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3</a:t>
            </a:r>
          </a:p>
          <a:p>
            <a:r>
              <a:rPr lang="fr-BE" sz="3600" dirty="0" smtClean="0"/>
              <a:t>Espèces épigées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4</a:t>
            </a:r>
          </a:p>
          <a:p>
            <a:r>
              <a:rPr lang="fr-BE" sz="3600" dirty="0" smtClean="0"/>
              <a:t>Autre apparence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5</a:t>
            </a:r>
          </a:p>
          <a:p>
            <a:r>
              <a:rPr lang="fr-BE" sz="3600" dirty="0" smtClean="0"/>
              <a:t>Pas de stroma ou périthèce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6</a:t>
            </a:r>
          </a:p>
          <a:p>
            <a:r>
              <a:rPr lang="fr-BE" sz="3600" dirty="0" smtClean="0"/>
              <a:t>Autre substrat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9</a:t>
            </a:r>
          </a:p>
          <a:p>
            <a:r>
              <a:rPr lang="fr-BE" sz="3600" dirty="0" smtClean="0"/>
              <a:t>Autre biotope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10</a:t>
            </a:r>
          </a:p>
          <a:p>
            <a:r>
              <a:rPr lang="fr-BE" sz="3600" dirty="0" smtClean="0"/>
              <a:t>Autres caractères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11</a:t>
            </a:r>
          </a:p>
          <a:p>
            <a:r>
              <a:rPr lang="fr-BE" sz="3600" dirty="0" smtClean="0"/>
              <a:t>Autres caractères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12</a:t>
            </a:r>
          </a:p>
          <a:p>
            <a:r>
              <a:rPr lang="fr-BE" sz="3600" dirty="0" smtClean="0"/>
              <a:t>Espèce cupuliforme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13</a:t>
            </a:r>
            <a:endParaRPr lang="fr-B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909525"/>
            <a:ext cx="9144000" cy="34163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/>
              <a:t>Autre type de chapeau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14</a:t>
            </a:r>
          </a:p>
          <a:p>
            <a:r>
              <a:rPr lang="fr-BE" sz="3600" b="1" dirty="0" smtClean="0"/>
              <a:t>Non en forme d’éponge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15</a:t>
            </a:r>
          </a:p>
          <a:p>
            <a:r>
              <a:rPr lang="fr-BE" sz="3600" b="1" dirty="0" smtClean="0"/>
              <a:t>Autres caractères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17</a:t>
            </a:r>
          </a:p>
          <a:p>
            <a:r>
              <a:rPr lang="fr-BE" sz="3600" b="1" dirty="0" smtClean="0"/>
              <a:t>Espèce cupuliforme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25</a:t>
            </a:r>
          </a:p>
          <a:p>
            <a:r>
              <a:rPr lang="fr-BE" sz="3600" b="1" dirty="0" smtClean="0"/>
              <a:t>Autres caractères </a:t>
            </a:r>
            <a:r>
              <a:rPr lang="fr-BE" sz="3600" b="1" dirty="0" smtClean="0">
                <a:sym typeface="Wingdings"/>
              </a:rPr>
              <a:t></a:t>
            </a:r>
            <a:r>
              <a:rPr lang="fr-BE" sz="3600" b="1" dirty="0" smtClean="0"/>
              <a:t> </a:t>
            </a:r>
            <a:r>
              <a:rPr lang="fr-BE" sz="3600" b="1" dirty="0" smtClean="0">
                <a:solidFill>
                  <a:srgbClr val="FFFF00"/>
                </a:solidFill>
              </a:rPr>
              <a:t>genre </a:t>
            </a:r>
            <a:r>
              <a:rPr lang="fr-BE" sz="3600" b="1" dirty="0" err="1" smtClean="0">
                <a:solidFill>
                  <a:srgbClr val="FFFF00"/>
                </a:solidFill>
              </a:rPr>
              <a:t>Peziza</a:t>
            </a:r>
            <a:r>
              <a:rPr lang="fr-BE" sz="3600" b="1" dirty="0" smtClean="0">
                <a:solidFill>
                  <a:srgbClr val="FFFF00"/>
                </a:solidFill>
              </a:rPr>
              <a:t>, p. 70</a:t>
            </a:r>
          </a:p>
          <a:p>
            <a:endParaRPr lang="fr-BE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6672"/>
            <a:ext cx="914400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genre </a:t>
            </a:r>
            <a:r>
              <a:rPr lang="fr-BE" sz="4000" b="1" dirty="0" err="1" smtClean="0">
                <a:solidFill>
                  <a:srgbClr val="FFFF00"/>
                </a:solidFill>
              </a:rPr>
              <a:t>Peziza</a:t>
            </a:r>
            <a:r>
              <a:rPr lang="fr-BE" sz="4000" b="1" dirty="0" smtClean="0">
                <a:solidFill>
                  <a:srgbClr val="FFFF00"/>
                </a:solidFill>
              </a:rPr>
              <a:t>, p. 70</a:t>
            </a:r>
          </a:p>
          <a:p>
            <a:r>
              <a:rPr lang="fr-BE" sz="4000" b="1" dirty="0" smtClean="0"/>
              <a:t>Description : spores 2-guttulées </a:t>
            </a:r>
          </a:p>
          <a:p>
            <a:r>
              <a:rPr lang="fr-BE" sz="4000" b="1" dirty="0" smtClean="0"/>
              <a:t>                                        &amp; ellipsoïdes</a:t>
            </a:r>
          </a:p>
          <a:p>
            <a:r>
              <a:rPr lang="fr-BE" sz="4800" b="1" dirty="0" smtClean="0">
                <a:solidFill>
                  <a:srgbClr val="FF0000"/>
                </a:solidFill>
              </a:rPr>
              <a:t>Nasse apicale bleue dans IKI</a:t>
            </a:r>
          </a:p>
          <a:p>
            <a:r>
              <a:rPr lang="fr-BE" sz="4800" b="1" dirty="0" smtClean="0">
                <a:solidFill>
                  <a:srgbClr val="FF0000"/>
                </a:solidFill>
                <a:sym typeface="Wingdings" pitchFamily="2" charset="2"/>
              </a:rPr>
              <a:t> impasse</a:t>
            </a:r>
            <a:r>
              <a:rPr lang="fr-BE" sz="4800" b="1" dirty="0" smtClean="0">
                <a:solidFill>
                  <a:srgbClr val="FF0000"/>
                </a:solidFill>
              </a:rPr>
              <a:t> </a:t>
            </a:r>
            <a:endParaRPr lang="fr-BE" sz="4800" b="1" dirty="0">
              <a:solidFill>
                <a:srgbClr val="FF0000"/>
              </a:solidFill>
            </a:endParaRPr>
          </a:p>
        </p:txBody>
      </p:sp>
      <p:pic>
        <p:nvPicPr>
          <p:cNvPr id="305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547664" y="4077072"/>
            <a:ext cx="2952328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33056"/>
            <a:ext cx="2790775" cy="245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3380125"/>
            <a:ext cx="9144000" cy="3477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Clé F, p.18</a:t>
            </a:r>
            <a:endParaRPr kumimoji="0" lang="fr-BE" sz="4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Sporophores  présents </a:t>
            </a: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2</a:t>
            </a:r>
            <a:endParaRPr kumimoji="0" lang="fr-BE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Apothécies </a:t>
            </a: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3</a:t>
            </a:r>
            <a:endParaRPr kumimoji="0" lang="fr-BE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4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Sporophores </a:t>
            </a: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épigés </a:t>
            </a: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4</a:t>
            </a:r>
            <a:endParaRPr kumimoji="0" lang="fr-BE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Asques operculés </a:t>
            </a: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BE" sz="4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Pézizales</a:t>
            </a: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B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p. 21</a:t>
            </a:r>
          </a:p>
        </p:txBody>
      </p:sp>
      <p:pic>
        <p:nvPicPr>
          <p:cNvPr id="13316" name="Picture 4" descr="Peziza domicili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8610" y="0"/>
            <a:ext cx="5395389" cy="350100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107504" y="188640"/>
            <a:ext cx="3456384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62974"/>
            <a:ext cx="9144000" cy="63094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200" b="1" dirty="0" smtClean="0">
                <a:solidFill>
                  <a:srgbClr val="FFFF00"/>
                </a:solidFill>
              </a:rPr>
              <a:t>Clé F2, p. 21</a:t>
            </a:r>
          </a:p>
          <a:p>
            <a:r>
              <a:rPr lang="fr-BE" sz="3200" b="1" dirty="0" smtClean="0">
                <a:ea typeface="Calibri" pitchFamily="34" charset="0"/>
                <a:cs typeface="Times New Roman" pitchFamily="18" charset="0"/>
              </a:rPr>
              <a:t>Sporophores</a:t>
            </a:r>
            <a:r>
              <a:rPr lang="fr-BE" sz="3200" b="1" dirty="0" smtClean="0"/>
              <a:t> épigés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7</a:t>
            </a:r>
          </a:p>
          <a:p>
            <a:r>
              <a:rPr lang="fr-BE" sz="3200" b="1" dirty="0" smtClean="0"/>
              <a:t>Asques non amyloïdes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9</a:t>
            </a:r>
          </a:p>
          <a:p>
            <a:r>
              <a:rPr lang="fr-BE" sz="3200" b="1" dirty="0" smtClean="0"/>
              <a:t>Pas combinaison de caractères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10 </a:t>
            </a:r>
          </a:p>
          <a:p>
            <a:r>
              <a:rPr lang="fr-BE" sz="3200" b="1" dirty="0" smtClean="0"/>
              <a:t>Pas combinaison de caractères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11</a:t>
            </a:r>
          </a:p>
          <a:p>
            <a:r>
              <a:rPr lang="fr-BE" sz="3200" b="1" dirty="0" smtClean="0"/>
              <a:t>Pas combinaison de caractères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12</a:t>
            </a:r>
          </a:p>
          <a:p>
            <a:r>
              <a:rPr lang="fr-BE" sz="3200" b="1" dirty="0" smtClean="0"/>
              <a:t>Espèce automnale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14</a:t>
            </a:r>
          </a:p>
          <a:p>
            <a:r>
              <a:rPr lang="fr-BE" sz="3200" b="1" dirty="0" smtClean="0"/>
              <a:t>Apothécies discoïdes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16 </a:t>
            </a:r>
          </a:p>
          <a:p>
            <a:r>
              <a:rPr lang="fr-BE" sz="3200" b="1" dirty="0" smtClean="0"/>
              <a:t>Pas combinaison de caractères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17</a:t>
            </a:r>
          </a:p>
          <a:p>
            <a:r>
              <a:rPr lang="fr-BE" sz="3200" b="1" dirty="0" smtClean="0"/>
              <a:t>Apothécies sessiles </a:t>
            </a:r>
            <a:r>
              <a:rPr lang="fr-BE" sz="3200" b="1" dirty="0" smtClean="0">
                <a:sym typeface="Wingdings"/>
              </a:rPr>
              <a:t></a:t>
            </a:r>
            <a:r>
              <a:rPr lang="fr-BE" sz="3200" b="1" dirty="0" smtClean="0"/>
              <a:t> 18</a:t>
            </a:r>
          </a:p>
          <a:p>
            <a:r>
              <a:rPr lang="fr-BE" sz="3200" b="1" dirty="0" smtClean="0"/>
              <a:t>18/2 : Famille des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Pyronemataceae</a:t>
            </a:r>
            <a:r>
              <a:rPr lang="fr-BE" sz="4000" b="1" i="1" dirty="0" smtClean="0">
                <a:solidFill>
                  <a:srgbClr val="FFFF00"/>
                </a:solidFill>
              </a:rPr>
              <a:t> </a:t>
            </a:r>
            <a:r>
              <a:rPr lang="fr-BE" sz="3200" b="1" dirty="0" smtClean="0"/>
              <a:t> p.p. </a:t>
            </a:r>
          </a:p>
          <a:p>
            <a:r>
              <a:rPr lang="fr-BE" sz="3200" b="1" dirty="0" smtClean="0"/>
              <a:t>                                                   p. 29</a:t>
            </a:r>
            <a:endParaRPr lang="fr-B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1863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600" b="1" dirty="0" smtClean="0">
                <a:solidFill>
                  <a:srgbClr val="FFFF00"/>
                </a:solidFill>
              </a:rPr>
              <a:t>Clé F2.7, p. 29</a:t>
            </a:r>
            <a:endParaRPr lang="fr-BE" sz="3600" dirty="0" smtClean="0">
              <a:solidFill>
                <a:srgbClr val="FFFF00"/>
              </a:solidFill>
            </a:endParaRPr>
          </a:p>
          <a:p>
            <a:r>
              <a:rPr lang="fr-BE" sz="3600" dirty="0" smtClean="0"/>
              <a:t>Sprp épigés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2</a:t>
            </a:r>
          </a:p>
          <a:p>
            <a:r>
              <a:rPr lang="fr-BE" sz="3600" dirty="0" smtClean="0"/>
              <a:t>Cortex glabre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28</a:t>
            </a:r>
          </a:p>
          <a:p>
            <a:r>
              <a:rPr lang="fr-BE" sz="3600" dirty="0" smtClean="0"/>
              <a:t>Hyménium orange-rouge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29</a:t>
            </a:r>
          </a:p>
          <a:p>
            <a:r>
              <a:rPr lang="fr-BE" sz="3600" dirty="0" smtClean="0"/>
              <a:t>Apothécies discoïdes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38</a:t>
            </a:r>
          </a:p>
          <a:p>
            <a:r>
              <a:rPr lang="fr-BE" sz="3600" dirty="0" smtClean="0"/>
              <a:t>Apothécies ni fendues ni « oreille »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39</a:t>
            </a:r>
          </a:p>
          <a:p>
            <a:r>
              <a:rPr lang="fr-BE" sz="3600" dirty="0" smtClean="0"/>
              <a:t>Apothécies sessiles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40</a:t>
            </a:r>
          </a:p>
          <a:p>
            <a:r>
              <a:rPr lang="fr-BE" sz="3600" dirty="0" smtClean="0"/>
              <a:t>Spores ellipsoïdes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42</a:t>
            </a:r>
          </a:p>
          <a:p>
            <a:r>
              <a:rPr lang="fr-BE" sz="3600" dirty="0" smtClean="0"/>
              <a:t>Apothécies orange-rouge, au sol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43</a:t>
            </a:r>
          </a:p>
          <a:p>
            <a:r>
              <a:rPr lang="fr-BE" sz="3600" dirty="0" smtClean="0"/>
              <a:t>Paraphyses rectilignes </a:t>
            </a:r>
            <a:r>
              <a:rPr lang="fr-BE" sz="3600" dirty="0" smtClean="0">
                <a:sym typeface="Wingdings"/>
              </a:rPr>
              <a:t></a:t>
            </a:r>
            <a:r>
              <a:rPr lang="fr-BE" sz="3600" dirty="0" smtClean="0"/>
              <a:t> 44 </a:t>
            </a:r>
          </a:p>
          <a:p>
            <a:r>
              <a:rPr lang="fr-BE" sz="3600" dirty="0" smtClean="0"/>
              <a:t>Spores ornementées, 2-guttulées </a:t>
            </a:r>
            <a:r>
              <a:rPr lang="fr-BE" sz="3600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fr-BE" sz="3600" dirty="0" smtClean="0">
                <a:solidFill>
                  <a:srgbClr val="FFFF00"/>
                </a:solidFill>
              </a:rPr>
              <a:t> </a:t>
            </a:r>
            <a:r>
              <a:rPr lang="fr-BE" sz="3600" i="1" dirty="0" err="1" smtClean="0">
                <a:solidFill>
                  <a:srgbClr val="FFFF00"/>
                </a:solidFill>
              </a:rPr>
              <a:t>Aleuria</a:t>
            </a:r>
            <a:endParaRPr kumimoji="0" lang="fr-BE" sz="3600" b="0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55768" y="6088559"/>
            <a:ext cx="2088232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fr-BE" sz="5400" b="1" dirty="0" smtClean="0"/>
              <a:t>p. 56 </a:t>
            </a:r>
            <a:r>
              <a:rPr lang="fr-BE" sz="5400" b="1" dirty="0" smtClean="0">
                <a:sym typeface="Wingdings" pitchFamily="2" charset="2"/>
              </a:rPr>
              <a:t> </a:t>
            </a:r>
            <a:r>
              <a:rPr lang="fr-BE" sz="5400" b="1" dirty="0" smtClean="0"/>
              <a:t>MOLP </a:t>
            </a:r>
            <a:r>
              <a:rPr lang="fr-BE" sz="5400" b="1" dirty="0" smtClean="0">
                <a:sym typeface="Wingdings" pitchFamily="2" charset="2"/>
              </a:rPr>
              <a:t> </a:t>
            </a:r>
            <a:r>
              <a:rPr lang="fr-BE" sz="5400" b="1" dirty="0" err="1" smtClean="0">
                <a:sym typeface="Wingdings" pitchFamily="2" charset="2"/>
              </a:rPr>
              <a:t>ps</a:t>
            </a:r>
            <a:r>
              <a:rPr lang="fr-BE" sz="5400" b="1" dirty="0" smtClean="0">
                <a:sym typeface="Wingdings" pitchFamily="2" charset="2"/>
              </a:rPr>
              <a:t> de proposition acceptable</a:t>
            </a:r>
          </a:p>
          <a:p>
            <a:r>
              <a:rPr lang="fr-BE" sz="5400" b="1" dirty="0" smtClean="0">
                <a:sym typeface="Wingdings" pitchFamily="2" charset="2"/>
              </a:rPr>
              <a:t>MOMS  sur le sol </a:t>
            </a:r>
          </a:p>
          <a:p>
            <a:pPr>
              <a:buFont typeface="Wingdings"/>
              <a:buChar char="à"/>
            </a:pPr>
            <a:r>
              <a:rPr lang="fr-BE" sz="5400" b="1" dirty="0" smtClean="0">
                <a:solidFill>
                  <a:srgbClr val="FFFF00"/>
                </a:solidFill>
                <a:sym typeface="Wingdings" pitchFamily="2" charset="2"/>
              </a:rPr>
              <a:t>clé W, p. 122</a:t>
            </a:r>
          </a:p>
          <a:p>
            <a:pPr>
              <a:buFont typeface="Wingdings"/>
              <a:buChar char="à"/>
            </a:pPr>
            <a:r>
              <a:rPr lang="fr-BE" sz="5400" b="1" dirty="0" smtClean="0"/>
              <a:t>1-12-16-27-28-29-32-36-39-40/1 </a:t>
            </a:r>
            <a:r>
              <a:rPr lang="fr-BE" sz="5400" b="1" i="1" dirty="0" err="1" smtClean="0">
                <a:solidFill>
                  <a:srgbClr val="FFFF00"/>
                </a:solidFill>
                <a:sym typeface="Wingdings" pitchFamily="2" charset="2"/>
              </a:rPr>
              <a:t>Aleuria</a:t>
            </a:r>
            <a:r>
              <a:rPr lang="fr-BE" sz="5400" b="1" dirty="0" smtClean="0">
                <a:sym typeface="Wingdings" pitchFamily="2" charset="2"/>
              </a:rPr>
              <a:t> p. 124</a:t>
            </a:r>
            <a:endParaRPr lang="fr-BE" sz="5400" b="1" dirty="0" smtClean="0"/>
          </a:p>
          <a:p>
            <a:r>
              <a:rPr lang="fr-BE" sz="5400" b="1" dirty="0" smtClean="0"/>
              <a:t>A1-2-2/1</a:t>
            </a:r>
          </a:p>
          <a:p>
            <a:r>
              <a:rPr lang="fr-BE" sz="5400" b="1" dirty="0" smtClean="0">
                <a:sym typeface="Wingdings" pitchFamily="2" charset="2"/>
              </a:rPr>
              <a:t></a:t>
            </a:r>
            <a:r>
              <a:rPr lang="fr-BE" sz="5400" b="1" dirty="0" smtClean="0"/>
              <a:t>  </a:t>
            </a:r>
            <a:r>
              <a:rPr lang="fr-BE" sz="5400" b="1" i="1" dirty="0" smtClean="0">
                <a:solidFill>
                  <a:srgbClr val="FFFF00"/>
                </a:solidFill>
              </a:rPr>
              <a:t>A. </a:t>
            </a:r>
            <a:r>
              <a:rPr lang="fr-BE" sz="5400" b="1" i="1" dirty="0" err="1" smtClean="0">
                <a:solidFill>
                  <a:srgbClr val="FFFF00"/>
                </a:solidFill>
              </a:rPr>
              <a:t>aurantia</a:t>
            </a:r>
            <a:endParaRPr lang="fr-BE" sz="54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610136"/>
            <a:ext cx="9144000" cy="62478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W1.1, p. 124 : clé des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Aleuria</a:t>
            </a:r>
            <a:endParaRPr lang="fr-BE" sz="4000" b="1" i="1" dirty="0" smtClean="0">
              <a:solidFill>
                <a:srgbClr val="FFFF00"/>
              </a:solidFill>
            </a:endParaRPr>
          </a:p>
          <a:p>
            <a:r>
              <a:rPr lang="fr-BE" sz="4000" b="1" dirty="0" smtClean="0">
                <a:solidFill>
                  <a:srgbClr val="FFFF00"/>
                </a:solidFill>
              </a:rPr>
              <a:t>MOMS</a:t>
            </a:r>
            <a:r>
              <a:rPr lang="fr-BE" sz="4000" dirty="0" smtClean="0"/>
              <a:t> :</a:t>
            </a:r>
          </a:p>
          <a:p>
            <a:r>
              <a:rPr lang="fr-BE" sz="4000" dirty="0" smtClean="0"/>
              <a:t> A0.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Disque orange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</a:t>
            </a:r>
          </a:p>
          <a:p>
            <a:r>
              <a:rPr lang="fr-BE" sz="4000" dirty="0" smtClean="0"/>
              <a:t>Spores 18-24 x 9-11 µm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i="1" dirty="0" smtClean="0"/>
              <a:t>A. </a:t>
            </a:r>
            <a:r>
              <a:rPr lang="fr-BE" sz="4000" i="1" dirty="0" err="1" smtClean="0"/>
              <a:t>aurantia</a:t>
            </a:r>
            <a:endParaRPr lang="fr-BE" sz="4000" i="1" dirty="0" smtClean="0"/>
          </a:p>
          <a:p>
            <a:r>
              <a:rPr lang="fr-BE" sz="4000" dirty="0" smtClean="0"/>
              <a:t> </a:t>
            </a:r>
          </a:p>
          <a:p>
            <a:r>
              <a:rPr lang="fr-BE" sz="4000" b="1" dirty="0" smtClean="0">
                <a:solidFill>
                  <a:srgbClr val="FFFF00"/>
                </a:solidFill>
              </a:rPr>
              <a:t>NM</a:t>
            </a:r>
            <a:r>
              <a:rPr lang="fr-BE" sz="4000" dirty="0" smtClean="0"/>
              <a:t> :</a:t>
            </a:r>
          </a:p>
          <a:p>
            <a:r>
              <a:rPr lang="fr-BE" sz="4000" dirty="0" smtClean="0"/>
              <a:t> A1.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Apothécies 1-12 cm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</a:t>
            </a:r>
          </a:p>
          <a:p>
            <a:r>
              <a:rPr lang="fr-BE" sz="4000" dirty="0" smtClean="0"/>
              <a:t>Spores 13-15 x 7,5-9 µm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i="1" dirty="0" smtClean="0"/>
              <a:t>A. </a:t>
            </a:r>
            <a:r>
              <a:rPr lang="fr-BE" sz="4000" i="1" dirty="0" err="1" smtClean="0"/>
              <a:t>aurantia</a:t>
            </a:r>
            <a:endParaRPr lang="fr-BE" sz="4000" i="1" dirty="0" smtClean="0"/>
          </a:p>
          <a:p>
            <a:r>
              <a:rPr lang="fr-BE" sz="4000" dirty="0" smtClean="0"/>
              <a:t>Spores 18-22 x 9-11 µm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i="1" dirty="0" smtClean="0"/>
              <a:t>A. </a:t>
            </a:r>
            <a:r>
              <a:rPr lang="fr-BE" sz="4000" i="1" dirty="0" err="1" smtClean="0"/>
              <a:t>rhenana</a:t>
            </a:r>
            <a:r>
              <a:rPr lang="fr-BE" sz="4000" i="1" dirty="0" smtClean="0"/>
              <a:t> </a:t>
            </a:r>
            <a:r>
              <a:rPr lang="fr-BE" sz="4000" dirty="0" smtClean="0"/>
              <a:t>(spores avec zone non ornementée)</a:t>
            </a:r>
            <a:r>
              <a:rPr lang="fr-BE" sz="4000" b="1" dirty="0" smtClean="0"/>
              <a:t> </a:t>
            </a:r>
            <a:endParaRPr lang="fr-BE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7055768" y="0"/>
            <a:ext cx="2088232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ulgaria inquin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6211669"/>
            <a:ext cx="49685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Sur bois mort</a:t>
            </a:r>
            <a:endParaRPr lang="fr-B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8512" y="1340768"/>
            <a:ext cx="388548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9"/>
            <a:ext cx="4655805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à coins arrondis 3"/>
          <p:cNvSpPr/>
          <p:nvPr/>
        </p:nvSpPr>
        <p:spPr>
          <a:xfrm>
            <a:off x="0" y="0"/>
            <a:ext cx="374441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01FF74"/>
                </a:solidFill>
              </a:rPr>
              <a:t>L’apothécie</a:t>
            </a:r>
            <a:endParaRPr lang="fr-BE" sz="4000" dirty="0" smtClean="0">
              <a:solidFill>
                <a:srgbClr val="01FF74"/>
              </a:solidFill>
            </a:endParaRPr>
          </a:p>
          <a:p>
            <a:pPr algn="ctr"/>
            <a:endParaRPr lang="fr-BE" sz="4800" b="1" dirty="0"/>
          </a:p>
        </p:txBody>
      </p:sp>
      <p:sp>
        <p:nvSpPr>
          <p:cNvPr id="5" name="Flèche droite 4"/>
          <p:cNvSpPr/>
          <p:nvPr/>
        </p:nvSpPr>
        <p:spPr>
          <a:xfrm>
            <a:off x="3851920" y="404664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à coins arrondis 5"/>
          <p:cNvSpPr/>
          <p:nvPr/>
        </p:nvSpPr>
        <p:spPr>
          <a:xfrm>
            <a:off x="4932040" y="0"/>
            <a:ext cx="4211960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r>
              <a:rPr lang="fr-BE" sz="4000" b="1" dirty="0" smtClean="0">
                <a:solidFill>
                  <a:srgbClr val="FFFF00"/>
                </a:solidFill>
              </a:rPr>
              <a:t>stipitée ou non</a:t>
            </a:r>
            <a:endParaRPr lang="fr-BE" sz="4000" dirty="0" smtClean="0">
              <a:solidFill>
                <a:srgbClr val="FFFF00"/>
              </a:solidFill>
            </a:endParaRPr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9878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800" b="1" dirty="0" smtClean="0">
                <a:solidFill>
                  <a:srgbClr val="FFFF00"/>
                </a:solidFill>
              </a:rPr>
              <a:t>Clé A, p.14</a:t>
            </a:r>
            <a:endParaRPr lang="fr-BE" sz="4800" dirty="0" smtClean="0">
              <a:solidFill>
                <a:srgbClr val="FFFF00"/>
              </a:solidFill>
            </a:endParaRPr>
          </a:p>
          <a:p>
            <a:r>
              <a:rPr lang="fr-BE" sz="4800" dirty="0" smtClean="0"/>
              <a:t>Autres caractères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3</a:t>
            </a:r>
          </a:p>
          <a:p>
            <a:r>
              <a:rPr lang="fr-BE" sz="4800" dirty="0" smtClean="0"/>
              <a:t>Sprp épigés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4</a:t>
            </a:r>
          </a:p>
          <a:p>
            <a:r>
              <a:rPr lang="fr-BE" sz="4800" dirty="0" smtClean="0"/>
              <a:t>Autre apparence ou biotope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5</a:t>
            </a:r>
          </a:p>
          <a:p>
            <a:r>
              <a:rPr lang="fr-BE" sz="4800" dirty="0" smtClean="0"/>
              <a:t>Pas de stroma, sur bois coupé         </a:t>
            </a:r>
          </a:p>
          <a:p>
            <a:r>
              <a:rPr lang="fr-BE" sz="4800" dirty="0" smtClean="0">
                <a:sym typeface="Wingdings"/>
              </a:rPr>
              <a:t>                                           </a:t>
            </a:r>
            <a:r>
              <a:rPr lang="fr-BE" sz="4800" dirty="0" smtClean="0"/>
              <a:t> 6</a:t>
            </a:r>
          </a:p>
          <a:p>
            <a:r>
              <a:rPr lang="fr-BE" sz="4800" dirty="0" smtClean="0"/>
              <a:t>sur bois coupé ou mort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7</a:t>
            </a:r>
          </a:p>
          <a:p>
            <a:r>
              <a:rPr lang="fr-BE" sz="4800" dirty="0" smtClean="0"/>
              <a:t>Autres caractères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8/1</a:t>
            </a:r>
          </a:p>
          <a:p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</a:t>
            </a:r>
            <a:r>
              <a:rPr lang="fr-BE" sz="4800" i="1" dirty="0" err="1" smtClean="0">
                <a:solidFill>
                  <a:srgbClr val="FFFF00"/>
                </a:solidFill>
              </a:rPr>
              <a:t>Bulgaria</a:t>
            </a:r>
            <a:r>
              <a:rPr lang="fr-BE" sz="4800" i="1" dirty="0" smtClean="0">
                <a:solidFill>
                  <a:srgbClr val="FFFF00"/>
                </a:solidFill>
              </a:rPr>
              <a:t> </a:t>
            </a:r>
            <a:r>
              <a:rPr lang="fr-BE" sz="4800" i="1" dirty="0" err="1" smtClean="0">
                <a:solidFill>
                  <a:srgbClr val="FFFF00"/>
                </a:solidFill>
              </a:rPr>
              <a:t>inquinans</a:t>
            </a:r>
            <a:endParaRPr lang="fr-BE" sz="48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64288" y="5949280"/>
            <a:ext cx="1979712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24537"/>
            <a:ext cx="9144000" cy="61863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400" b="1" dirty="0" smtClean="0">
                <a:solidFill>
                  <a:srgbClr val="FFFF00"/>
                </a:solidFill>
              </a:rPr>
              <a:t>Clé F, p. 18 </a:t>
            </a:r>
            <a:r>
              <a:rPr lang="fr-BE" sz="4400" b="1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fr-BE" sz="4400" b="1" dirty="0" smtClean="0">
                <a:solidFill>
                  <a:srgbClr val="FFFF00"/>
                </a:solidFill>
              </a:rPr>
              <a:t> Ordres</a:t>
            </a:r>
          </a:p>
          <a:p>
            <a:r>
              <a:rPr lang="fr-BE" sz="4400" b="1" dirty="0" smtClean="0"/>
              <a:t>Sporophores présents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2</a:t>
            </a:r>
          </a:p>
          <a:p>
            <a:r>
              <a:rPr lang="fr-BE" sz="4400" b="1" dirty="0" smtClean="0"/>
              <a:t>Apothécies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3</a:t>
            </a:r>
          </a:p>
          <a:p>
            <a:r>
              <a:rPr lang="fr-BE" sz="4400" b="1" dirty="0" smtClean="0"/>
              <a:t>Sporophores épigés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4</a:t>
            </a:r>
          </a:p>
          <a:p>
            <a:r>
              <a:rPr lang="fr-BE" sz="4400" b="1" dirty="0" smtClean="0"/>
              <a:t>Asques </a:t>
            </a:r>
            <a:r>
              <a:rPr lang="fr-BE" sz="4400" b="1" dirty="0" err="1" smtClean="0"/>
              <a:t>inoperculés</a:t>
            </a:r>
            <a:r>
              <a:rPr lang="fr-BE" sz="4400" b="1" dirty="0" smtClean="0"/>
              <a:t>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5 </a:t>
            </a:r>
          </a:p>
          <a:p>
            <a:r>
              <a:rPr lang="fr-BE" sz="4400" b="1" dirty="0" smtClean="0"/>
              <a:t>Ascomes sur l’hôte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6</a:t>
            </a:r>
          </a:p>
          <a:p>
            <a:r>
              <a:rPr lang="fr-BE" sz="4400" b="1" dirty="0" smtClean="0"/>
              <a:t>Paraphyses  présentes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7</a:t>
            </a:r>
          </a:p>
          <a:p>
            <a:r>
              <a:rPr lang="fr-BE" sz="4400" b="1" dirty="0" smtClean="0"/>
              <a:t>7/1 : Ordre des </a:t>
            </a:r>
            <a:r>
              <a:rPr lang="fr-BE" sz="4400" b="1" dirty="0" err="1" smtClean="0">
                <a:solidFill>
                  <a:srgbClr val="FFFF00"/>
                </a:solidFill>
              </a:rPr>
              <a:t>Léotiales</a:t>
            </a:r>
            <a:r>
              <a:rPr lang="fr-BE" sz="4400" b="1" dirty="0" smtClean="0"/>
              <a:t>, </a:t>
            </a:r>
          </a:p>
          <a:p>
            <a:r>
              <a:rPr lang="fr-BE" sz="4400" b="1" dirty="0" smtClean="0"/>
              <a:t>                            clé F3,  p. 37</a:t>
            </a:r>
            <a:endParaRPr lang="fr-BE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93758"/>
            <a:ext cx="9144000" cy="62478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F3, p. 37</a:t>
            </a:r>
          </a:p>
          <a:p>
            <a:r>
              <a:rPr lang="fr-BE" sz="4000" b="1" dirty="0" smtClean="0">
                <a:solidFill>
                  <a:srgbClr val="FFFF00"/>
                </a:solidFill>
              </a:rPr>
              <a:t>Les Familles dans l’Ordre </a:t>
            </a:r>
          </a:p>
          <a:p>
            <a:r>
              <a:rPr lang="fr-BE" sz="4000" b="1" dirty="0" smtClean="0"/>
              <a:t>Sporophores  de forme distincte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2</a:t>
            </a:r>
          </a:p>
          <a:p>
            <a:r>
              <a:rPr lang="fr-BE" sz="4000" b="1" dirty="0" smtClean="0"/>
              <a:t>Non dans l’eau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3</a:t>
            </a:r>
          </a:p>
          <a:p>
            <a:r>
              <a:rPr lang="fr-BE" sz="4000" b="1" dirty="0" smtClean="0"/>
              <a:t>Caractères différents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5</a:t>
            </a:r>
          </a:p>
          <a:p>
            <a:r>
              <a:rPr lang="fr-BE" sz="4000" b="1" dirty="0" smtClean="0"/>
              <a:t>Caractères différents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6</a:t>
            </a:r>
          </a:p>
          <a:p>
            <a:r>
              <a:rPr lang="fr-BE" sz="4000" b="1" dirty="0" smtClean="0"/>
              <a:t>Sporophores sessiles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9</a:t>
            </a:r>
          </a:p>
          <a:p>
            <a:r>
              <a:rPr lang="fr-BE" sz="4000" b="1" dirty="0" smtClean="0"/>
              <a:t>Chair coriace </a:t>
            </a:r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10/2</a:t>
            </a:r>
          </a:p>
          <a:p>
            <a:r>
              <a:rPr lang="fr-BE" sz="4000" b="1" dirty="0" smtClean="0"/>
              <a:t>Sporophores &gt; que 1-2 mm </a:t>
            </a:r>
          </a:p>
          <a:p>
            <a:r>
              <a:rPr lang="fr-BE" sz="4000" b="1" dirty="0" smtClean="0">
                <a:sym typeface="Wingdings"/>
              </a:rPr>
              <a:t></a:t>
            </a:r>
            <a:r>
              <a:rPr lang="fr-BE" sz="4000" b="1" dirty="0" smtClean="0"/>
              <a:t> </a:t>
            </a:r>
            <a:r>
              <a:rPr lang="fr-BE" sz="4000" b="1" i="1" dirty="0" err="1" smtClean="0">
                <a:solidFill>
                  <a:srgbClr val="FFFF00"/>
                </a:solidFill>
              </a:rPr>
              <a:t>Leotiaceae</a:t>
            </a:r>
            <a:r>
              <a:rPr lang="fr-BE" sz="4000" b="1" dirty="0" smtClean="0">
                <a:solidFill>
                  <a:srgbClr val="FFFF00"/>
                </a:solidFill>
              </a:rPr>
              <a:t> p.p., </a:t>
            </a:r>
            <a:r>
              <a:rPr lang="fr-BE" sz="4000" b="1" dirty="0" smtClean="0"/>
              <a:t>NM, p. 133</a:t>
            </a:r>
            <a:endParaRPr lang="fr-B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46879"/>
            <a:ext cx="9144000" cy="62478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NM, p. 133 : </a:t>
            </a:r>
            <a:r>
              <a:rPr lang="fr-BE" sz="4000" b="1" dirty="0" smtClean="0"/>
              <a:t>Clé des </a:t>
            </a:r>
            <a:r>
              <a:rPr lang="fr-BE" sz="4000" b="1" i="1" dirty="0" err="1" smtClean="0"/>
              <a:t>Leotiaceae</a:t>
            </a:r>
            <a:endParaRPr lang="fr-BE" sz="4000" i="1" dirty="0" smtClean="0"/>
          </a:p>
          <a:p>
            <a:r>
              <a:rPr lang="fr-BE" sz="4000" dirty="0" smtClean="0"/>
              <a:t>Sur autres substrats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6</a:t>
            </a:r>
          </a:p>
          <a:p>
            <a:r>
              <a:rPr lang="fr-BE" sz="4000" dirty="0" smtClean="0"/>
              <a:t>Sporophores  non terrestres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10</a:t>
            </a:r>
          </a:p>
          <a:p>
            <a:r>
              <a:rPr lang="fr-BE" sz="4000" dirty="0" smtClean="0"/>
              <a:t>Spores non filiformes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15</a:t>
            </a:r>
          </a:p>
          <a:p>
            <a:r>
              <a:rPr lang="fr-BE" sz="4000" dirty="0" smtClean="0"/>
              <a:t>Sporophores  sessiles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17</a:t>
            </a:r>
          </a:p>
          <a:p>
            <a:r>
              <a:rPr lang="fr-BE" sz="4000" dirty="0" smtClean="0"/>
              <a:t>Apothécies gélatineuses, foncées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18</a:t>
            </a:r>
          </a:p>
          <a:p>
            <a:r>
              <a:rPr lang="fr-BE" sz="4000" dirty="0" smtClean="0"/>
              <a:t>Apothécies brun foncé à noires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20</a:t>
            </a:r>
          </a:p>
          <a:p>
            <a:r>
              <a:rPr lang="fr-BE" sz="4000" dirty="0" smtClean="0"/>
              <a:t>20/1 : asques avec 4 Sp. brunes et 4 Spores hyalines</a:t>
            </a:r>
          </a:p>
          <a:p>
            <a:r>
              <a:rPr lang="fr-BE" sz="4000" dirty="0" smtClean="0"/>
              <a:t>   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i="1" dirty="0" err="1" smtClean="0">
                <a:solidFill>
                  <a:srgbClr val="FFFF00"/>
                </a:solidFill>
              </a:rPr>
              <a:t>Bulgaria</a:t>
            </a:r>
            <a:r>
              <a:rPr lang="fr-BE" sz="4000" i="1" dirty="0" smtClean="0">
                <a:solidFill>
                  <a:srgbClr val="FFFF00"/>
                </a:solidFill>
              </a:rPr>
              <a:t> </a:t>
            </a:r>
            <a:r>
              <a:rPr lang="fr-BE" sz="4000" i="1" dirty="0" err="1" smtClean="0">
                <a:solidFill>
                  <a:srgbClr val="FFFF00"/>
                </a:solidFill>
              </a:rPr>
              <a:t>inquinans</a:t>
            </a:r>
            <a:r>
              <a:rPr lang="fr-BE" sz="4000" dirty="0" smtClean="0"/>
              <a:t>,  p. 138      </a:t>
            </a:r>
            <a:endParaRPr lang="fr-BE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7596336" y="6088559"/>
            <a:ext cx="1547664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53997"/>
            <a:ext cx="9144000" cy="6370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400" b="1" dirty="0" smtClean="0">
                <a:solidFill>
                  <a:srgbClr val="FFFF00"/>
                </a:solidFill>
              </a:rPr>
              <a:t>MFLP, Discomycètes, clé G1,  p. 56</a:t>
            </a:r>
            <a:endParaRPr lang="fr-BE" sz="3400" dirty="0" smtClean="0">
              <a:solidFill>
                <a:srgbClr val="FFFF00"/>
              </a:solidFill>
            </a:endParaRPr>
          </a:p>
          <a:p>
            <a:r>
              <a:rPr lang="fr-BE" sz="3400" b="1" dirty="0" smtClean="0"/>
              <a:t>Apothécies  visibles </a:t>
            </a:r>
            <a:r>
              <a:rPr lang="fr-BE" sz="3400" b="1" dirty="0" smtClean="0">
                <a:sym typeface="Wingdings"/>
              </a:rPr>
              <a:t></a:t>
            </a:r>
            <a:r>
              <a:rPr lang="fr-BE" sz="3400" b="1" dirty="0" smtClean="0"/>
              <a:t> 1</a:t>
            </a:r>
          </a:p>
          <a:p>
            <a:r>
              <a:rPr lang="fr-BE" sz="3400" b="1" dirty="0" smtClean="0"/>
              <a:t>Apothécies # </a:t>
            </a:r>
            <a:r>
              <a:rPr lang="fr-BE" sz="3400" b="1" dirty="0" smtClean="0">
                <a:sym typeface="Wingdings"/>
              </a:rPr>
              <a:t></a:t>
            </a:r>
            <a:r>
              <a:rPr lang="fr-BE" sz="3400" b="1" dirty="0" smtClean="0"/>
              <a:t> 2</a:t>
            </a:r>
          </a:p>
          <a:p>
            <a:r>
              <a:rPr lang="fr-BE" sz="3400" b="1" dirty="0" smtClean="0"/>
              <a:t>Autres couleurs </a:t>
            </a:r>
            <a:r>
              <a:rPr lang="fr-BE" sz="3400" b="1" dirty="0" smtClean="0">
                <a:sym typeface="Wingdings"/>
              </a:rPr>
              <a:t></a:t>
            </a:r>
            <a:r>
              <a:rPr lang="fr-BE" sz="3400" b="1" dirty="0" smtClean="0"/>
              <a:t> 5</a:t>
            </a:r>
          </a:p>
          <a:p>
            <a:r>
              <a:rPr lang="fr-BE" sz="3400" b="1" dirty="0" smtClean="0"/>
              <a:t>Apothécies concaves </a:t>
            </a:r>
            <a:r>
              <a:rPr lang="fr-BE" sz="3400" b="1" dirty="0" smtClean="0">
                <a:sym typeface="Wingdings"/>
              </a:rPr>
              <a:t></a:t>
            </a:r>
            <a:r>
              <a:rPr lang="fr-BE" sz="3400" b="1" dirty="0" smtClean="0"/>
              <a:t> 7</a:t>
            </a:r>
          </a:p>
          <a:p>
            <a:r>
              <a:rPr lang="fr-BE" sz="3400" b="1" dirty="0" smtClean="0"/>
              <a:t>Paraphyses  # </a:t>
            </a:r>
            <a:r>
              <a:rPr lang="fr-BE" sz="3400" b="1" dirty="0" smtClean="0">
                <a:sym typeface="Wingdings"/>
              </a:rPr>
              <a:t></a:t>
            </a:r>
            <a:r>
              <a:rPr lang="fr-BE" sz="3400" b="1" dirty="0" smtClean="0"/>
              <a:t> 8</a:t>
            </a:r>
          </a:p>
          <a:p>
            <a:r>
              <a:rPr lang="fr-BE" sz="3400" b="1" dirty="0" smtClean="0"/>
              <a:t>Apothécies  lisses </a:t>
            </a:r>
            <a:r>
              <a:rPr lang="fr-BE" sz="3400" b="1" dirty="0" smtClean="0">
                <a:sym typeface="Wingdings"/>
              </a:rPr>
              <a:t></a:t>
            </a:r>
            <a:r>
              <a:rPr lang="fr-BE" sz="3400" b="1" dirty="0" smtClean="0"/>
              <a:t> 13</a:t>
            </a:r>
          </a:p>
          <a:p>
            <a:r>
              <a:rPr lang="fr-BE" sz="3400" b="1" dirty="0" smtClean="0"/>
              <a:t>Spores colorées à maturité </a:t>
            </a:r>
            <a:r>
              <a:rPr lang="fr-BE" sz="3400" b="1" dirty="0" smtClean="0">
                <a:sym typeface="Wingdings"/>
              </a:rPr>
              <a:t></a:t>
            </a:r>
            <a:r>
              <a:rPr lang="fr-BE" sz="3400" b="1" dirty="0" smtClean="0"/>
              <a:t> 14</a:t>
            </a:r>
          </a:p>
          <a:p>
            <a:r>
              <a:rPr lang="fr-BE" sz="3400" b="1" dirty="0" smtClean="0"/>
              <a:t>Spores brunes </a:t>
            </a:r>
            <a:r>
              <a:rPr lang="fr-BE" sz="3400" b="1" dirty="0" smtClean="0">
                <a:sym typeface="Wingdings"/>
              </a:rPr>
              <a:t></a:t>
            </a:r>
            <a:r>
              <a:rPr lang="fr-BE" sz="3400" b="1" dirty="0" smtClean="0"/>
              <a:t> 15</a:t>
            </a:r>
          </a:p>
          <a:p>
            <a:r>
              <a:rPr lang="fr-BE" sz="3400" b="1" dirty="0" smtClean="0"/>
              <a:t>Spores non septées </a:t>
            </a:r>
            <a:r>
              <a:rPr lang="fr-BE" sz="3400" b="1" dirty="0" smtClean="0">
                <a:sym typeface="Wingdings"/>
              </a:rPr>
              <a:t></a:t>
            </a:r>
            <a:r>
              <a:rPr lang="fr-BE" sz="3400" b="1" dirty="0" smtClean="0"/>
              <a:t> 17</a:t>
            </a:r>
          </a:p>
          <a:p>
            <a:r>
              <a:rPr lang="fr-BE" sz="3400" b="1" dirty="0" smtClean="0"/>
              <a:t>17/1 : spores réniformes </a:t>
            </a:r>
          </a:p>
          <a:p>
            <a:r>
              <a:rPr lang="fr-BE" sz="3400" b="1" dirty="0" smtClean="0">
                <a:sym typeface="Wingdings"/>
              </a:rPr>
              <a:t>             </a:t>
            </a:r>
            <a:r>
              <a:rPr lang="fr-BE" sz="3400" b="1" dirty="0" smtClean="0"/>
              <a:t> </a:t>
            </a:r>
            <a:r>
              <a:rPr lang="fr-BE" sz="3400" b="1" i="1" dirty="0" err="1" smtClean="0">
                <a:solidFill>
                  <a:srgbClr val="FFFF00"/>
                </a:solidFill>
              </a:rPr>
              <a:t>Bulgaria</a:t>
            </a:r>
            <a:r>
              <a:rPr lang="fr-BE" sz="3400" b="1" i="1" dirty="0" smtClean="0">
                <a:solidFill>
                  <a:srgbClr val="FFFF00"/>
                </a:solidFill>
              </a:rPr>
              <a:t> </a:t>
            </a:r>
            <a:r>
              <a:rPr lang="fr-BE" sz="3400" b="1" i="1" dirty="0" err="1" smtClean="0">
                <a:solidFill>
                  <a:srgbClr val="FFFF00"/>
                </a:solidFill>
              </a:rPr>
              <a:t>inquinans</a:t>
            </a:r>
            <a:endParaRPr lang="fr-BE" sz="3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isciotis ven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228184" y="6273225"/>
            <a:ext cx="29158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smtClean="0"/>
              <a:t>Printemps</a:t>
            </a:r>
            <a:endParaRPr lang="fr-BE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868144" y="0"/>
            <a:ext cx="32758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smtClean="0"/>
              <a:t>Odeur de javel</a:t>
            </a:r>
            <a:endParaRPr lang="fr-B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63096"/>
            <a:ext cx="9144000" cy="550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400" b="1" dirty="0" smtClean="0">
                <a:solidFill>
                  <a:srgbClr val="FFFF00"/>
                </a:solidFill>
              </a:rPr>
              <a:t>Clé A, p.14</a:t>
            </a:r>
          </a:p>
          <a:p>
            <a:r>
              <a:rPr lang="fr-BE" sz="4400" b="1" dirty="0" smtClean="0"/>
              <a:t>Autres caractères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3</a:t>
            </a:r>
          </a:p>
          <a:p>
            <a:r>
              <a:rPr lang="fr-BE" sz="4400" b="1" dirty="0" smtClean="0"/>
              <a:t>Sporophores épigés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4</a:t>
            </a:r>
          </a:p>
          <a:p>
            <a:r>
              <a:rPr lang="fr-BE" sz="4400" b="1" dirty="0" smtClean="0"/>
              <a:t>Autre apparence ou biotope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5</a:t>
            </a:r>
          </a:p>
          <a:p>
            <a:r>
              <a:rPr lang="fr-BE" sz="4400" b="1" dirty="0" smtClean="0"/>
              <a:t>Pas de stroma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6</a:t>
            </a:r>
          </a:p>
          <a:p>
            <a:r>
              <a:rPr lang="fr-BE" sz="4400" b="1" dirty="0" smtClean="0"/>
              <a:t>Autre substrat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9</a:t>
            </a:r>
          </a:p>
          <a:p>
            <a:r>
              <a:rPr lang="fr-BE" sz="4400" b="1" dirty="0" smtClean="0"/>
              <a:t>Autre biotope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10</a:t>
            </a:r>
          </a:p>
          <a:p>
            <a:r>
              <a:rPr lang="fr-BE" sz="4400" b="1" dirty="0" smtClean="0"/>
              <a:t>Autres caractères </a:t>
            </a:r>
            <a:r>
              <a:rPr lang="fr-BE" sz="4400" b="1" dirty="0" smtClean="0">
                <a:sym typeface="Wingdings"/>
              </a:rPr>
              <a:t></a:t>
            </a:r>
            <a:r>
              <a:rPr lang="fr-BE" sz="4400" b="1" dirty="0" smtClean="0"/>
              <a:t> 11</a:t>
            </a:r>
            <a:endParaRPr lang="fr-BE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001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800" dirty="0" smtClean="0"/>
              <a:t>Autres caractères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12</a:t>
            </a:r>
          </a:p>
          <a:p>
            <a:r>
              <a:rPr lang="fr-BE" sz="4800" dirty="0" smtClean="0"/>
              <a:t>Espèce cupuliforme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13</a:t>
            </a:r>
          </a:p>
          <a:p>
            <a:r>
              <a:rPr lang="fr-BE" sz="4800" dirty="0" smtClean="0"/>
              <a:t>Autre type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14</a:t>
            </a:r>
          </a:p>
          <a:p>
            <a:r>
              <a:rPr lang="fr-BE" sz="4800" dirty="0" smtClean="0"/>
              <a:t>Espèce substipitée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15</a:t>
            </a:r>
          </a:p>
          <a:p>
            <a:r>
              <a:rPr lang="fr-BE" sz="4800" dirty="0" smtClean="0"/>
              <a:t>Autres caractères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17</a:t>
            </a:r>
          </a:p>
          <a:p>
            <a:r>
              <a:rPr lang="fr-BE" sz="4800" dirty="0" smtClean="0"/>
              <a:t>Espèce cupuliforme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25</a:t>
            </a:r>
          </a:p>
          <a:p>
            <a:r>
              <a:rPr lang="fr-BE" sz="4800" dirty="0" smtClean="0"/>
              <a:t>25/1 : printemps, javel </a:t>
            </a:r>
          </a:p>
          <a:p>
            <a:r>
              <a:rPr lang="fr-BE" sz="4800" dirty="0" smtClean="0">
                <a:sym typeface="Wingdings"/>
              </a:rPr>
              <a:t>                 </a:t>
            </a:r>
            <a:r>
              <a:rPr lang="fr-BE" sz="4800" dirty="0" smtClean="0"/>
              <a:t> </a:t>
            </a:r>
            <a:r>
              <a:rPr lang="fr-BE" sz="4800" i="1" dirty="0" err="1" smtClean="0">
                <a:solidFill>
                  <a:srgbClr val="FFFF00"/>
                </a:solidFill>
              </a:rPr>
              <a:t>Disciotis</a:t>
            </a:r>
            <a:r>
              <a:rPr lang="fr-BE" sz="4800" i="1" dirty="0" smtClean="0">
                <a:solidFill>
                  <a:srgbClr val="FFFF00"/>
                </a:solidFill>
              </a:rPr>
              <a:t> </a:t>
            </a:r>
            <a:r>
              <a:rPr lang="fr-BE" sz="4800" i="1" dirty="0" err="1" smtClean="0">
                <a:solidFill>
                  <a:srgbClr val="FFFF00"/>
                </a:solidFill>
              </a:rPr>
              <a:t>venosa</a:t>
            </a:r>
            <a:endParaRPr lang="fr-BE" sz="48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088559"/>
            <a:ext cx="2411760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smtClean="0"/>
              <a:t>OU</a:t>
            </a:r>
            <a:r>
              <a:rPr lang="fr-BE" dirty="0" smtClean="0"/>
              <a:t> 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355539"/>
            <a:ext cx="9144000" cy="452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800" b="1" dirty="0" smtClean="0">
                <a:solidFill>
                  <a:srgbClr val="FFFF00"/>
                </a:solidFill>
              </a:rPr>
              <a:t>Clé F, p. 18 </a:t>
            </a:r>
            <a:r>
              <a:rPr lang="fr-BE" sz="4800" b="1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fr-BE" sz="4800" b="1" dirty="0" smtClean="0">
                <a:solidFill>
                  <a:srgbClr val="FFFF00"/>
                </a:solidFill>
              </a:rPr>
              <a:t> Ordres</a:t>
            </a:r>
            <a:endParaRPr lang="fr-BE" sz="4800" dirty="0" smtClean="0">
              <a:solidFill>
                <a:srgbClr val="FFFF00"/>
              </a:solidFill>
            </a:endParaRPr>
          </a:p>
          <a:p>
            <a:r>
              <a:rPr lang="fr-BE" sz="4800" dirty="0" smtClean="0"/>
              <a:t>Sporophores présents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2</a:t>
            </a:r>
          </a:p>
          <a:p>
            <a:r>
              <a:rPr lang="fr-BE" sz="4800" dirty="0" smtClean="0"/>
              <a:t>Apothécies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3</a:t>
            </a:r>
          </a:p>
          <a:p>
            <a:r>
              <a:rPr lang="fr-BE" sz="4800" dirty="0" smtClean="0"/>
              <a:t>Sporophores épigés </a:t>
            </a:r>
            <a:r>
              <a:rPr lang="fr-BE" sz="4800" dirty="0" smtClean="0">
                <a:sym typeface="Wingdings"/>
              </a:rPr>
              <a:t></a:t>
            </a:r>
            <a:r>
              <a:rPr lang="fr-BE" sz="4800" dirty="0" smtClean="0"/>
              <a:t> 4</a:t>
            </a:r>
          </a:p>
          <a:p>
            <a:r>
              <a:rPr lang="fr-BE" sz="4800" dirty="0" smtClean="0"/>
              <a:t>Asques operculés </a:t>
            </a:r>
          </a:p>
          <a:p>
            <a:r>
              <a:rPr lang="fr-BE" sz="4800" dirty="0" smtClean="0">
                <a:sym typeface="Wingdings"/>
              </a:rPr>
              <a:t>                   </a:t>
            </a:r>
            <a:r>
              <a:rPr lang="fr-BE" sz="4800" dirty="0" smtClean="0"/>
              <a:t> </a:t>
            </a:r>
            <a:r>
              <a:rPr lang="fr-BE" sz="4800" dirty="0" err="1" smtClean="0">
                <a:solidFill>
                  <a:srgbClr val="FFFF00"/>
                </a:solidFill>
              </a:rPr>
              <a:t>Pézizales</a:t>
            </a:r>
            <a:r>
              <a:rPr lang="fr-BE" sz="4800" dirty="0" smtClean="0"/>
              <a:t>, p. 21</a:t>
            </a:r>
            <a:endParaRPr lang="fr-BE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54658"/>
            <a:ext cx="9144000" cy="5940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3800" b="1" dirty="0" smtClean="0">
                <a:solidFill>
                  <a:srgbClr val="FFFF00"/>
                </a:solidFill>
              </a:rPr>
              <a:t>Clé F2, p. 21</a:t>
            </a:r>
            <a:endParaRPr lang="fr-BE" sz="3800" dirty="0" smtClean="0">
              <a:solidFill>
                <a:srgbClr val="FFFF00"/>
              </a:solidFill>
            </a:endParaRPr>
          </a:p>
          <a:p>
            <a:r>
              <a:rPr lang="fr-BE" sz="3800" dirty="0" smtClean="0"/>
              <a:t>1. Sporophores épigés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7</a:t>
            </a:r>
          </a:p>
          <a:p>
            <a:r>
              <a:rPr lang="fr-BE" sz="3800" dirty="0" smtClean="0"/>
              <a:t>Asques A-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9</a:t>
            </a:r>
          </a:p>
          <a:p>
            <a:r>
              <a:rPr lang="fr-BE" sz="3800" dirty="0" smtClean="0"/>
              <a:t>Pas ces caractères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10</a:t>
            </a:r>
          </a:p>
          <a:p>
            <a:r>
              <a:rPr lang="fr-BE" sz="3800" dirty="0" smtClean="0"/>
              <a:t>Pas ces caractères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11</a:t>
            </a:r>
          </a:p>
          <a:p>
            <a:r>
              <a:rPr lang="fr-BE" sz="3800" dirty="0" smtClean="0"/>
              <a:t>Pas ces caractères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12</a:t>
            </a:r>
          </a:p>
          <a:p>
            <a:r>
              <a:rPr lang="fr-BE" sz="3800" dirty="0" smtClean="0"/>
              <a:t>Début de printemps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13</a:t>
            </a:r>
          </a:p>
          <a:p>
            <a:r>
              <a:rPr lang="fr-BE" sz="3800" dirty="0" smtClean="0"/>
              <a:t>13/1 : javel </a:t>
            </a:r>
            <a:r>
              <a:rPr lang="fr-BE" sz="3800" dirty="0" smtClean="0">
                <a:sym typeface="Wingdings"/>
              </a:rPr>
              <a:t></a:t>
            </a:r>
            <a:r>
              <a:rPr lang="fr-BE" sz="3800" dirty="0" smtClean="0"/>
              <a:t> </a:t>
            </a:r>
            <a:r>
              <a:rPr lang="fr-BE" sz="3800" i="1" dirty="0" err="1" smtClean="0">
                <a:solidFill>
                  <a:srgbClr val="FFFF00"/>
                </a:solidFill>
              </a:rPr>
              <a:t>Morchellaceae</a:t>
            </a:r>
            <a:r>
              <a:rPr lang="fr-BE" sz="3800" dirty="0" smtClean="0"/>
              <a:t>, p. 29</a:t>
            </a:r>
          </a:p>
          <a:p>
            <a:r>
              <a:rPr lang="fr-BE" sz="3800" b="1" dirty="0" smtClean="0">
                <a:solidFill>
                  <a:srgbClr val="FFFF00"/>
                </a:solidFill>
              </a:rPr>
              <a:t>Clé F2.5, p. 29</a:t>
            </a:r>
          </a:p>
          <a:p>
            <a:r>
              <a:rPr lang="fr-BE" sz="3800" dirty="0" smtClean="0"/>
              <a:t>1/1Odeur chlorée </a:t>
            </a:r>
            <a:r>
              <a:rPr lang="fr-BE" sz="3800" dirty="0" smtClean="0">
                <a:sym typeface="Wingdings" pitchFamily="2" charset="2"/>
              </a:rPr>
              <a:t> </a:t>
            </a:r>
            <a:r>
              <a:rPr lang="fr-BE" sz="3800" i="1" dirty="0" err="1" smtClean="0">
                <a:solidFill>
                  <a:srgbClr val="FFFF00"/>
                </a:solidFill>
                <a:sym typeface="Wingdings" pitchFamily="2" charset="2"/>
              </a:rPr>
              <a:t>Disciotis</a:t>
            </a:r>
            <a:r>
              <a:rPr lang="fr-BE" sz="3800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BE" sz="3800" i="1" dirty="0" err="1" smtClean="0">
                <a:solidFill>
                  <a:srgbClr val="FFFF00"/>
                </a:solidFill>
                <a:sym typeface="Wingdings" pitchFamily="2" charset="2"/>
              </a:rPr>
              <a:t>venosa</a:t>
            </a:r>
            <a:endParaRPr lang="fr-BE" sz="38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000 Massembre 2022\Croquis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9637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79512" y="1412776"/>
            <a:ext cx="8856984" cy="460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800" b="1" dirty="0" smtClean="0"/>
          </a:p>
          <a:p>
            <a:pPr algn="ctr"/>
            <a:endParaRPr lang="fr-FR" sz="4800" b="1" dirty="0" smtClean="0"/>
          </a:p>
          <a:p>
            <a:pPr algn="ctr"/>
            <a:r>
              <a:rPr lang="fr-FR" sz="4800" b="1" dirty="0" err="1" smtClean="0"/>
              <a:t>U,n</a:t>
            </a:r>
            <a:r>
              <a:rPr lang="fr-FR" sz="4800" b="1" dirty="0" smtClean="0"/>
              <a:t> autre groupe d’Ascomycètes :</a:t>
            </a:r>
          </a:p>
          <a:p>
            <a:pPr algn="ctr"/>
            <a:r>
              <a:rPr lang="fr-FR" sz="6000" b="1" dirty="0" smtClean="0">
                <a:solidFill>
                  <a:srgbClr val="FFFF00"/>
                </a:solidFill>
              </a:rPr>
              <a:t>Les Pyrénomycètes</a:t>
            </a:r>
            <a:endParaRPr lang="fr-FR" sz="4800" b="1" dirty="0" smtClean="0"/>
          </a:p>
          <a:p>
            <a:pPr algn="ctr"/>
            <a:endParaRPr lang="fr-BE" sz="4800" b="1" dirty="0" smtClean="0"/>
          </a:p>
          <a:p>
            <a:pPr algn="ctr"/>
            <a:endParaRPr lang="fr-BE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3200" b="1" dirty="0" smtClean="0"/>
              <a:t>+++ Ascomycètes à périthèces</a:t>
            </a:r>
          </a:p>
          <a:p>
            <a:r>
              <a:rPr lang="fr-BE" sz="3200" b="1" dirty="0" smtClean="0"/>
              <a:t> </a:t>
            </a:r>
          </a:p>
          <a:p>
            <a:r>
              <a:rPr lang="fr-BE" sz="3200" b="1" dirty="0" smtClean="0"/>
              <a:t>+++ s.s., fructifications piriformes, souvent plus petites que 1 mm avec un pore apical</a:t>
            </a:r>
          </a:p>
          <a:p>
            <a:endParaRPr lang="fr-BE" sz="3200" b="1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209029"/>
            <a:ext cx="5472608" cy="464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3200" b="1" dirty="0" smtClean="0"/>
              <a:t>+++ s.l., beaucoup ont également un stroma  (structure beaucoup plus grande intégrant les périthèces dans un tissu fongique) </a:t>
            </a:r>
          </a:p>
          <a:p>
            <a:endParaRPr lang="fr-BE" sz="3200" b="1" dirty="0" smtClean="0"/>
          </a:p>
        </p:txBody>
      </p:sp>
      <p:pic>
        <p:nvPicPr>
          <p:cNvPr id="4" name="Picture 2" descr="Z:\0000 Francois\PB1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41243"/>
            <a:ext cx="8388424" cy="5216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0000 Francois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</p:spPr>
      </p:pic>
      <p:cxnSp>
        <p:nvCxnSpPr>
          <p:cNvPr id="5" name="Connecteur droit 4"/>
          <p:cNvCxnSpPr/>
          <p:nvPr/>
        </p:nvCxnSpPr>
        <p:spPr>
          <a:xfrm flipV="1">
            <a:off x="2555776" y="4509120"/>
            <a:ext cx="4320480" cy="720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95536" y="5949280"/>
            <a:ext cx="3960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Substrat ligneux</a:t>
            </a:r>
            <a:endParaRPr lang="fr-BE" sz="3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372200" y="2924944"/>
            <a:ext cx="25557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Stroma</a:t>
            </a:r>
            <a:endParaRPr lang="fr-BE" sz="3600" b="1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5652120" y="3717032"/>
            <a:ext cx="2232248" cy="1224136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Coupe longitudinale horizontale</a:t>
            </a:r>
            <a:endParaRPr lang="fr-BE" sz="3600" b="1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555776" y="1124744"/>
            <a:ext cx="0" cy="3384376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cel\Documents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708920"/>
            <a:ext cx="23907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260648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Déposer 2 ou 3 gouttes d’eau sur la section</a:t>
            </a:r>
            <a:endParaRPr lang="fr-B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5923"/>
            <a:ext cx="9144000" cy="449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995937" cy="292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3995936" y="2996952"/>
            <a:ext cx="576064" cy="64807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Xylaria polymorp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AMF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7544"/>
            <a:ext cx="9144000" cy="6858000"/>
          </a:xfrm>
          <a:prstGeom prst="rect">
            <a:avLst/>
          </a:prstGeom>
          <a:noFill/>
        </p:spPr>
      </p:pic>
      <p:pic>
        <p:nvPicPr>
          <p:cNvPr id="241668" name="Picture 4" descr="AMF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8849"/>
            <a:ext cx="9144000" cy="4629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Xylaria polymorp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1964"/>
            <a:ext cx="9144000" cy="5826036"/>
          </a:xfrm>
          <a:prstGeom prst="rect">
            <a:avLst/>
          </a:prstGeom>
          <a:noFill/>
        </p:spPr>
      </p:pic>
      <p:pic>
        <p:nvPicPr>
          <p:cNvPr id="240644" name="Picture 4" descr="Xylaria polymorp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322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60892"/>
            <a:ext cx="9144000" cy="68634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FFFF00"/>
                </a:solidFill>
              </a:rPr>
              <a:t>Clé A, p.14</a:t>
            </a:r>
            <a:endParaRPr lang="fr-BE" sz="4000" dirty="0" smtClean="0">
              <a:solidFill>
                <a:srgbClr val="FFFF00"/>
              </a:solidFill>
            </a:endParaRPr>
          </a:p>
          <a:p>
            <a:r>
              <a:rPr lang="fr-BE" sz="4000" dirty="0" smtClean="0"/>
              <a:t>Autres caractères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3</a:t>
            </a:r>
          </a:p>
          <a:p>
            <a:r>
              <a:rPr lang="fr-BE" sz="4000" dirty="0" smtClean="0"/>
              <a:t>Sprp épigés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4</a:t>
            </a:r>
          </a:p>
          <a:p>
            <a:r>
              <a:rPr lang="fr-BE" sz="4000" dirty="0" smtClean="0"/>
              <a:t>Autre apparence ou biotope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5</a:t>
            </a:r>
          </a:p>
          <a:p>
            <a:r>
              <a:rPr lang="fr-BE" sz="4000" dirty="0" smtClean="0"/>
              <a:t>5/1 : Pyrénomycète ? NON </a:t>
            </a:r>
          </a:p>
          <a:p>
            <a:r>
              <a:rPr lang="fr-BE" sz="4000" dirty="0" smtClean="0">
                <a:sym typeface="Wingdings"/>
              </a:rPr>
              <a:t>                 </a:t>
            </a:r>
            <a:r>
              <a:rPr lang="fr-BE" sz="4000" dirty="0" smtClean="0"/>
              <a:t> car stromas non cachés</a:t>
            </a:r>
          </a:p>
          <a:p>
            <a:r>
              <a:rPr lang="fr-BE" sz="4000" dirty="0" smtClean="0"/>
              <a:t>Pas de stroma, sur bois coupé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6</a:t>
            </a:r>
          </a:p>
          <a:p>
            <a:r>
              <a:rPr lang="fr-BE" sz="4000" dirty="0" smtClean="0"/>
              <a:t>sur bois coupé ou mort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7</a:t>
            </a:r>
          </a:p>
          <a:p>
            <a:r>
              <a:rPr lang="fr-BE" sz="4000" dirty="0" smtClean="0"/>
              <a:t>Autres caractères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9</a:t>
            </a:r>
          </a:p>
          <a:p>
            <a:r>
              <a:rPr lang="fr-BE" sz="4000" dirty="0" smtClean="0"/>
              <a:t>9/1 : en pilon, noirs, </a:t>
            </a:r>
            <a:r>
              <a:rPr lang="fr-BE" sz="4000" dirty="0" smtClean="0">
                <a:sym typeface="Wingdings"/>
              </a:rPr>
              <a:t></a:t>
            </a:r>
            <a:r>
              <a:rPr lang="fr-BE" sz="4000" dirty="0" smtClean="0"/>
              <a:t> </a:t>
            </a:r>
            <a:r>
              <a:rPr lang="fr-BE" sz="4000" b="1" dirty="0" err="1" smtClean="0">
                <a:solidFill>
                  <a:srgbClr val="FFFF00"/>
                </a:solidFill>
              </a:rPr>
              <a:t>Xylariales</a:t>
            </a:r>
            <a:r>
              <a:rPr lang="fr-BE" sz="4000" dirty="0" smtClean="0"/>
              <a:t>, p. 16</a:t>
            </a:r>
            <a:endParaRPr lang="fr-B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34925</TotalTime>
  <Words>3022</Words>
  <Application>Microsoft Office PowerPoint</Application>
  <PresentationFormat>Affichage à l'écran (4:3)</PresentationFormat>
  <Paragraphs>849</Paragraphs>
  <Slides>193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193</vt:i4>
      </vt:variant>
    </vt:vector>
  </HeadingPairs>
  <TitlesOfParts>
    <vt:vector size="194" baseType="lpstr">
      <vt:lpstr>Apex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Diapositive 113</vt:lpstr>
      <vt:lpstr>Diapositive 114</vt:lpstr>
      <vt:lpstr>Diapositive 115</vt:lpstr>
      <vt:lpstr>Diapositive 116</vt:lpstr>
      <vt:lpstr>Diapositive 117</vt:lpstr>
      <vt:lpstr>Diapositive 118</vt:lpstr>
      <vt:lpstr>Diapositive 119</vt:lpstr>
      <vt:lpstr>Diapositive 120</vt:lpstr>
      <vt:lpstr>Diapositive 121</vt:lpstr>
      <vt:lpstr>Diapositive 122</vt:lpstr>
      <vt:lpstr>Diapositive 123</vt:lpstr>
      <vt:lpstr>Diapositive 124</vt:lpstr>
      <vt:lpstr>Diapositive 125</vt:lpstr>
      <vt:lpstr>Diapositive 126</vt:lpstr>
      <vt:lpstr>Diapositive 127</vt:lpstr>
      <vt:lpstr>Diapositive 128</vt:lpstr>
      <vt:lpstr>Diapositive 129</vt:lpstr>
      <vt:lpstr>Diapositive 130</vt:lpstr>
      <vt:lpstr>Diapositive 131</vt:lpstr>
      <vt:lpstr>Diapositive 132</vt:lpstr>
      <vt:lpstr>Diapositive 133</vt:lpstr>
      <vt:lpstr>Diapositive 134</vt:lpstr>
      <vt:lpstr>Diapositive 135</vt:lpstr>
      <vt:lpstr>Diapositive 136</vt:lpstr>
      <vt:lpstr>Diapositive 137</vt:lpstr>
      <vt:lpstr>Diapositive 138</vt:lpstr>
      <vt:lpstr>Diapositive 139</vt:lpstr>
      <vt:lpstr>Diapositive 140</vt:lpstr>
      <vt:lpstr>Diapositive 141</vt:lpstr>
      <vt:lpstr>Diapositive 142</vt:lpstr>
      <vt:lpstr>Diapositive 143</vt:lpstr>
      <vt:lpstr>Diapositive 144</vt:lpstr>
      <vt:lpstr>Diapositive 145</vt:lpstr>
      <vt:lpstr>Diapositive 146</vt:lpstr>
      <vt:lpstr>Diapositive 147</vt:lpstr>
      <vt:lpstr>Diapositive 148</vt:lpstr>
      <vt:lpstr>Diapositive 149</vt:lpstr>
      <vt:lpstr>Diapositive 150</vt:lpstr>
      <vt:lpstr>Diapositive 151</vt:lpstr>
      <vt:lpstr>Diapositive 152</vt:lpstr>
      <vt:lpstr>Diapositive 153</vt:lpstr>
      <vt:lpstr>Diapositive 154</vt:lpstr>
      <vt:lpstr>Diapositive 155</vt:lpstr>
      <vt:lpstr>Diapositive 156</vt:lpstr>
      <vt:lpstr>Diapositive 157</vt:lpstr>
      <vt:lpstr>Diapositive 158</vt:lpstr>
      <vt:lpstr>Diapositive 159</vt:lpstr>
      <vt:lpstr>Diapositive 160</vt:lpstr>
      <vt:lpstr>Diapositive 161</vt:lpstr>
      <vt:lpstr>Diapositive 162</vt:lpstr>
      <vt:lpstr>Diapositive 163</vt:lpstr>
      <vt:lpstr>Diapositive 164</vt:lpstr>
      <vt:lpstr>Diapositive 165</vt:lpstr>
      <vt:lpstr>Diapositive 166</vt:lpstr>
      <vt:lpstr>Diapositive 167</vt:lpstr>
      <vt:lpstr>Diapositive 168</vt:lpstr>
      <vt:lpstr>Diapositive 169</vt:lpstr>
      <vt:lpstr>Diapositive 170</vt:lpstr>
      <vt:lpstr>Diapositive 171</vt:lpstr>
      <vt:lpstr>Diapositive 172</vt:lpstr>
      <vt:lpstr>Diapositive 173</vt:lpstr>
      <vt:lpstr>Diapositive 174</vt:lpstr>
      <vt:lpstr>Diapositive 175</vt:lpstr>
      <vt:lpstr>Diapositive 176</vt:lpstr>
      <vt:lpstr>Diapositive 177</vt:lpstr>
      <vt:lpstr>Diapositive 178</vt:lpstr>
      <vt:lpstr>Diapositive 179</vt:lpstr>
      <vt:lpstr>Diapositive 180</vt:lpstr>
      <vt:lpstr>Diapositive 181</vt:lpstr>
      <vt:lpstr>Diapositive 182</vt:lpstr>
      <vt:lpstr>Diapositive 183</vt:lpstr>
      <vt:lpstr>Diapositive 184</vt:lpstr>
      <vt:lpstr>Diapositive 185</vt:lpstr>
      <vt:lpstr>Diapositive 186</vt:lpstr>
      <vt:lpstr>Diapositive 187</vt:lpstr>
      <vt:lpstr>Diapositive 188</vt:lpstr>
      <vt:lpstr>Diapositive 189</vt:lpstr>
      <vt:lpstr>Diapositive 190</vt:lpstr>
      <vt:lpstr>Diapositive 191</vt:lpstr>
      <vt:lpstr>Diapositive 192</vt:lpstr>
      <vt:lpstr>Diapositive 193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Séminaire de microscopie à Massembre</dc:title>
  <dc:creator>PC</dc:creator>
  <cp:lastModifiedBy>Marcel</cp:lastModifiedBy>
  <cp:revision>2196</cp:revision>
  <dcterms:created xsi:type="dcterms:W3CDTF">2011-12-18T22:17:27Z</dcterms:created>
  <dcterms:modified xsi:type="dcterms:W3CDTF">2022-11-27T16:47:59Z</dcterms:modified>
</cp:coreProperties>
</file>